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3" r:id="rId1"/>
  </p:sldMasterIdLst>
  <p:sldIdLst>
    <p:sldId id="256" r:id="rId2"/>
    <p:sldId id="257" r:id="rId3"/>
    <p:sldId id="258" r:id="rId4"/>
    <p:sldId id="260" r:id="rId5"/>
    <p:sldId id="282" r:id="rId6"/>
    <p:sldId id="267" r:id="rId7"/>
    <p:sldId id="261" r:id="rId8"/>
    <p:sldId id="262" r:id="rId9"/>
    <p:sldId id="264" r:id="rId10"/>
    <p:sldId id="265" r:id="rId11"/>
    <p:sldId id="266" r:id="rId12"/>
    <p:sldId id="284" r:id="rId13"/>
    <p:sldId id="269" r:id="rId14"/>
    <p:sldId id="270" r:id="rId15"/>
    <p:sldId id="286" r:id="rId16"/>
    <p:sldId id="271" r:id="rId17"/>
    <p:sldId id="272" r:id="rId18"/>
    <p:sldId id="273" r:id="rId19"/>
    <p:sldId id="275" r:id="rId20"/>
    <p:sldId id="278" r:id="rId21"/>
    <p:sldId id="280" r:id="rId22"/>
    <p:sldId id="287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304"/>
  </p:normalViewPr>
  <p:slideViewPr>
    <p:cSldViewPr snapToGrid="0">
      <p:cViewPr varScale="1">
        <p:scale>
          <a:sx n="102" d="100"/>
          <a:sy n="102" d="100"/>
        </p:scale>
        <p:origin x="95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FFF64-A444-0042-B4C8-AE2FE8015278}" type="datetimeFigureOut">
              <a:rPr lang="en-US" smtClean="0"/>
              <a:t>5/14/23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1F98BB-8E3F-784B-8D89-2F18BA71E6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4408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FFF64-A444-0042-B4C8-AE2FE8015278}" type="datetimeFigureOut">
              <a:rPr lang="en-US" smtClean="0"/>
              <a:t>5/14/23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1F98BB-8E3F-784B-8D89-2F18BA71E6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0114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FFF64-A444-0042-B4C8-AE2FE8015278}" type="datetimeFigureOut">
              <a:rPr lang="en-US" smtClean="0"/>
              <a:t>5/14/23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1F98BB-8E3F-784B-8D89-2F18BA71E6C8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2761640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FFF64-A444-0042-B4C8-AE2FE8015278}" type="datetimeFigureOut">
              <a:rPr lang="en-US" smtClean="0"/>
              <a:t>5/14/23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1F98BB-8E3F-784B-8D89-2F18BA71E6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7577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FFF64-A444-0042-B4C8-AE2FE8015278}" type="datetimeFigureOut">
              <a:rPr lang="en-US" smtClean="0"/>
              <a:t>5/14/23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1F98BB-8E3F-784B-8D89-2F18BA71E6C8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000645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FFF64-A444-0042-B4C8-AE2FE8015278}" type="datetimeFigureOut">
              <a:rPr lang="en-US" smtClean="0"/>
              <a:t>5/14/23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1F98BB-8E3F-784B-8D89-2F18BA71E6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9518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FFF64-A444-0042-B4C8-AE2FE8015278}" type="datetimeFigureOut">
              <a:rPr lang="en-US" smtClean="0"/>
              <a:t>5/14/23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1F98BB-8E3F-784B-8D89-2F18BA71E6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4952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FFF64-A444-0042-B4C8-AE2FE8015278}" type="datetimeFigureOut">
              <a:rPr lang="en-US" smtClean="0"/>
              <a:t>5/14/23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1F98BB-8E3F-784B-8D89-2F18BA71E6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9457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FFF64-A444-0042-B4C8-AE2FE8015278}" type="datetimeFigureOut">
              <a:rPr lang="en-US" smtClean="0"/>
              <a:t>5/14/23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1F98BB-8E3F-784B-8D89-2F18BA71E6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1524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FFF64-A444-0042-B4C8-AE2FE8015278}" type="datetimeFigureOut">
              <a:rPr lang="en-US" smtClean="0"/>
              <a:t>5/14/23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1F98BB-8E3F-784B-8D89-2F18BA71E6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7324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FFF64-A444-0042-B4C8-AE2FE8015278}" type="datetimeFigureOut">
              <a:rPr lang="en-US" smtClean="0"/>
              <a:t>5/14/23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1F98BB-8E3F-784B-8D89-2F18BA71E6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8786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FFF64-A444-0042-B4C8-AE2FE8015278}" type="datetimeFigureOut">
              <a:rPr lang="en-US" smtClean="0"/>
              <a:t>5/14/23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1F98BB-8E3F-784B-8D89-2F18BA71E6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7863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FFF64-A444-0042-B4C8-AE2FE8015278}" type="datetimeFigureOut">
              <a:rPr lang="en-US" smtClean="0"/>
              <a:t>5/14/23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1F98BB-8E3F-784B-8D89-2F18BA71E6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7804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FFF64-A444-0042-B4C8-AE2FE8015278}" type="datetimeFigureOut">
              <a:rPr lang="en-US" smtClean="0"/>
              <a:t>5/14/23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1F98BB-8E3F-784B-8D89-2F18BA71E6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6411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FFF64-A444-0042-B4C8-AE2FE8015278}" type="datetimeFigureOut">
              <a:rPr lang="en-US" smtClean="0"/>
              <a:t>5/14/23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1F98BB-8E3F-784B-8D89-2F18BA71E6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9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1F98BB-8E3F-784B-8D89-2F18BA71E6C8}" type="slidenum">
              <a:rPr lang="en-US" smtClean="0"/>
              <a:t>‹#›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FFF64-A444-0042-B4C8-AE2FE8015278}" type="datetimeFigureOut">
              <a:rPr lang="en-US" smtClean="0"/>
              <a:t>5/14/23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3627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2FFF64-A444-0042-B4C8-AE2FE8015278}" type="datetimeFigureOut">
              <a:rPr lang="en-US" smtClean="0"/>
              <a:t>5/14/23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A1F98BB-8E3F-784B-8D89-2F18BA71E6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8683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  <p:sldLayoutId id="2147483726" r:id="rId13"/>
    <p:sldLayoutId id="2147483727" r:id="rId14"/>
    <p:sldLayoutId id="2147483728" r:id="rId15"/>
    <p:sldLayoutId id="214748372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4" Type="http://schemas.openxmlformats.org/officeDocument/2006/relationships/image" Target="../media/image12.e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emf"/><Relationship Id="rId3" Type="http://schemas.openxmlformats.org/officeDocument/2006/relationships/tags" Target="../tags/tag4.xml"/><Relationship Id="rId7" Type="http://schemas.openxmlformats.org/officeDocument/2006/relationships/image" Target="../media/image13.png"/><Relationship Id="rId12" Type="http://schemas.openxmlformats.org/officeDocument/2006/relationships/image" Target="../media/image18.emf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17.emf"/><Relationship Id="rId5" Type="http://schemas.openxmlformats.org/officeDocument/2006/relationships/tags" Target="../tags/tag6.xml"/><Relationship Id="rId10" Type="http://schemas.openxmlformats.org/officeDocument/2006/relationships/image" Target="../media/image16.emf"/><Relationship Id="rId4" Type="http://schemas.openxmlformats.org/officeDocument/2006/relationships/tags" Target="../tags/tag5.xml"/><Relationship Id="rId9" Type="http://schemas.openxmlformats.org/officeDocument/2006/relationships/image" Target="../media/image15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2.emf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image" Target="../media/image21.emf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hdphoto" Target="../media/hdphoto8.wdp"/><Relationship Id="rId3" Type="http://schemas.openxmlformats.org/officeDocument/2006/relationships/image" Target="../media/image24.png"/><Relationship Id="rId7" Type="http://schemas.openxmlformats.org/officeDocument/2006/relationships/image" Target="../media/image1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7.wdp"/><Relationship Id="rId5" Type="http://schemas.openxmlformats.org/officeDocument/2006/relationships/image" Target="../media/image6.png"/><Relationship Id="rId4" Type="http://schemas.openxmlformats.org/officeDocument/2006/relationships/image" Target="../media/image7.png"/><Relationship Id="rId9" Type="http://schemas.microsoft.com/office/2007/relationships/hdphoto" Target="../media/hdphoto9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Relationship Id="rId6" Type="http://schemas.microsoft.com/office/2007/relationships/hdphoto" Target="../media/hdphoto10.wdp"/><Relationship Id="rId5" Type="http://schemas.openxmlformats.org/officeDocument/2006/relationships/image" Target="../media/image6.png"/><Relationship Id="rId4" Type="http://schemas.openxmlformats.org/officeDocument/2006/relationships/image" Target="../media/image28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Relationship Id="rId6" Type="http://schemas.openxmlformats.org/officeDocument/2006/relationships/image" Target="../media/image36.emf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8.png"/><Relationship Id="rId7" Type="http://schemas.microsoft.com/office/2007/relationships/hdphoto" Target="../media/hdphoto3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microsoft.com/office/2007/relationships/hdphoto" Target="../media/hdphoto6.wdp"/><Relationship Id="rId5" Type="http://schemas.microsoft.com/office/2007/relationships/hdphoto" Target="../media/hdphoto2.wdp"/><Relationship Id="rId10" Type="http://schemas.microsoft.com/office/2007/relationships/hdphoto" Target="../media/hdphoto5.wdp"/><Relationship Id="rId4" Type="http://schemas.openxmlformats.org/officeDocument/2006/relationships/image" Target="../media/image9.png"/><Relationship Id="rId9" Type="http://schemas.microsoft.com/office/2007/relationships/hdphoto" Target="../media/hdphoto4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0ADFD7-A215-BF4B-8FFC-5C23B5D2C6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38224" y="271098"/>
            <a:ext cx="5150212" cy="2520756"/>
          </a:xfrm>
        </p:spPr>
        <p:txBody>
          <a:bodyPr>
            <a:no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Microscale Modelling of Antibody Dependent Cellular Cytotoxicity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3D2218-E815-4A05-5144-6D9C90DBD987}"/>
              </a:ext>
            </a:extLst>
          </p:cNvPr>
          <p:cNvSpPr txBox="1"/>
          <p:nvPr/>
        </p:nvSpPr>
        <p:spPr>
          <a:xfrm>
            <a:off x="1847847" y="3015137"/>
            <a:ext cx="174028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Luke Heirene</a:t>
            </a:r>
          </a:p>
          <a:p>
            <a:r>
              <a:rPr lang="en-US" dirty="0">
                <a:solidFill>
                  <a:schemeClr val="bg1"/>
                </a:solidFill>
              </a:rPr>
              <a:t>Helen Byrne </a:t>
            </a:r>
          </a:p>
          <a:p>
            <a:r>
              <a:rPr lang="en-US" dirty="0">
                <a:solidFill>
                  <a:schemeClr val="bg1"/>
                </a:solidFill>
              </a:rPr>
              <a:t>Eamonn Gaffney</a:t>
            </a:r>
          </a:p>
          <a:p>
            <a:r>
              <a:rPr lang="en-US" dirty="0">
                <a:solidFill>
                  <a:schemeClr val="bg1"/>
                </a:solidFill>
              </a:rPr>
              <a:t>James Yates</a:t>
            </a:r>
          </a:p>
        </p:txBody>
      </p:sp>
    </p:spTree>
    <p:extLst>
      <p:ext uri="{BB962C8B-B14F-4D97-AF65-F5344CB8AC3E}">
        <p14:creationId xmlns:p14="http://schemas.microsoft.com/office/powerpoint/2010/main" val="2365788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FB1BF46A-F34D-5013-313A-2AFA05235F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102" y="141231"/>
            <a:ext cx="9011055" cy="421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 descr="\documentclass{article}&#10;\usepackage{amsmath}&#10;\pagestyle{empty}&#10;\begin{document}&#10;&#10;\begin{align*}&#10;    \frac{dA_1}{dt} &amp;= 2\alpha_1 (1-A_1-2A_2)(\beta - A_1 - A_2) - A_1 - \alpha_2 (1-A_1-2A_2)A_1 + 2A_2, \\&#10;    \frac{dA_2}{dt} &amp;= \alpha_2 (1-A_1-2A_2)A_1 - 2A_2.&#10;\end{align*}&#10;&#10;&#10;\end{document}" title="IguanaTex Bitmap Display">
            <a:extLst>
              <a:ext uri="{FF2B5EF4-FFF2-40B4-BE49-F238E27FC236}">
                <a16:creationId xmlns:a16="http://schemas.microsoft.com/office/drawing/2014/main" id="{564C880D-4862-6681-A3C5-151B1F57886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87774" y="4565820"/>
            <a:ext cx="9532723" cy="1320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7330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8A2AD-B70D-389A-70DB-F689556AD1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7666" y="350108"/>
            <a:ext cx="8596668" cy="1320800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Model Dynamics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FADCE8-F32D-C304-D8F4-ED105D676D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17998" y="1498245"/>
            <a:ext cx="5530553" cy="4483100"/>
          </a:xfrm>
          <a:prstGeom prst="rect">
            <a:avLst/>
          </a:prstGeom>
        </p:spPr>
      </p:pic>
      <p:pic>
        <p:nvPicPr>
          <p:cNvPr id="8" name="Picture 7" descr="\documentclass{article}&#10;\usepackage{amsmath}&#10;\pagestyle{empty}&#10;\begin{document}&#10;&#10;&#10;$$ r^{tot} = 10^5$$&#10;&#10;\end{document}" title="IguanaTex Bitmap Display">
            <a:extLst>
              <a:ext uri="{FF2B5EF4-FFF2-40B4-BE49-F238E27FC236}">
                <a16:creationId xmlns:a16="http://schemas.microsoft.com/office/drawing/2014/main" id="{B2CB5CEA-E3A6-0A94-7B4B-DBACB36D293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2087881" y="6323312"/>
            <a:ext cx="1723545" cy="369331"/>
          </a:xfrm>
          <a:prstGeom prst="rect">
            <a:avLst/>
          </a:prstGeom>
        </p:spPr>
      </p:pic>
      <p:pic>
        <p:nvPicPr>
          <p:cNvPr id="10" name="Picture 9" descr="\documentclass{article}&#10;\usepackage{amsmath}&#10;\pagestyle{empty}&#10;\begin{document}&#10;&#10;&#10;$$ k^{on} = 10^5 $$&#10;&#10;\end{document}" title="IguanaTex Bitmap Display">
            <a:extLst>
              <a:ext uri="{FF2B5EF4-FFF2-40B4-BE49-F238E27FC236}">
                <a16:creationId xmlns:a16="http://schemas.microsoft.com/office/drawing/2014/main" id="{875C7C07-5610-E76C-D0EB-98F00E43C15F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4281215" y="6353519"/>
            <a:ext cx="1544898" cy="339124"/>
          </a:xfrm>
          <a:prstGeom prst="rect">
            <a:avLst/>
          </a:prstGeom>
        </p:spPr>
      </p:pic>
      <p:pic>
        <p:nvPicPr>
          <p:cNvPr id="12" name="Picture 11" descr="\documentclass{article}&#10;\usepackage{amsmath}&#10;\pagestyle{empty}&#10;\begin{document}&#10;&#10;&#10;$$ k^{off} = 10^{-4} $$&#10;&#10;\end{document}" title="IguanaTex Bitmap Display">
            <a:extLst>
              <a:ext uri="{FF2B5EF4-FFF2-40B4-BE49-F238E27FC236}">
                <a16:creationId xmlns:a16="http://schemas.microsoft.com/office/drawing/2014/main" id="{3B2929B1-3290-D5C0-3E0E-F39492F71ABC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6365889" y="6353520"/>
            <a:ext cx="1763440" cy="339123"/>
          </a:xfrm>
          <a:prstGeom prst="rect">
            <a:avLst/>
          </a:prstGeom>
        </p:spPr>
      </p:pic>
      <p:pic>
        <p:nvPicPr>
          <p:cNvPr id="14" name="Picture 13" descr="\documentclass{article}&#10;\usepackage{amsmath}&#10;\pagestyle{empty}&#10;\begin{document}&#10;&#10;&#10;$$ k_2 = 100 $$&#10;&#10;\end{document}" title="IguanaTex Bitmap Display">
            <a:extLst>
              <a:ext uri="{FF2B5EF4-FFF2-40B4-BE49-F238E27FC236}">
                <a16:creationId xmlns:a16="http://schemas.microsoft.com/office/drawing/2014/main" id="{18AD6407-CF78-8B13-6594-670D17658C1A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8569465" y="6396167"/>
            <a:ext cx="1229082" cy="298966"/>
          </a:xfrm>
          <a:prstGeom prst="rect">
            <a:avLst/>
          </a:prstGeom>
        </p:spPr>
      </p:pic>
      <p:pic>
        <p:nvPicPr>
          <p:cNvPr id="7" name="Picture 6" descr="\documentclass{article}&#10;\usepackage{amsmath}&#10;\pagestyle{empty}&#10;\begin{document}&#10;&#10;&#10;$$ A_{init} = 10^{-11} \text{   M} $$&#10;&#10;\end{document}" title="IguanaTex Bitmap Display">
            <a:extLst>
              <a:ext uri="{FF2B5EF4-FFF2-40B4-BE49-F238E27FC236}">
                <a16:creationId xmlns:a16="http://schemas.microsoft.com/office/drawing/2014/main" id="{24621913-7E09-7AF2-97B3-8A1561E63686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388995" y="2947773"/>
            <a:ext cx="2417439" cy="369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427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90F4FB1-A811-58D1-CF38-9F1A5A4F23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3048" y="0"/>
            <a:ext cx="4245643" cy="3441544"/>
          </a:xfrm>
          <a:prstGeom prst="rect">
            <a:avLst/>
          </a:prstGeom>
        </p:spPr>
      </p:pic>
      <p:pic>
        <p:nvPicPr>
          <p:cNvPr id="2" name="Content Placeholder 1">
            <a:extLst>
              <a:ext uri="{FF2B5EF4-FFF2-40B4-BE49-F238E27FC236}">
                <a16:creationId xmlns:a16="http://schemas.microsoft.com/office/drawing/2014/main" id="{6B90E630-6DBF-BFE4-E4C3-2C0B37321C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1043048" y="3441544"/>
            <a:ext cx="4214693" cy="3416456"/>
          </a:xfrm>
          <a:prstGeom prst="rect">
            <a:avLst/>
          </a:prstGeom>
        </p:spPr>
      </p:pic>
      <p:pic>
        <p:nvPicPr>
          <p:cNvPr id="11" name="Picture 10" descr="\documentclass{article}&#10;\usepackage{amsmath}&#10;\pagestyle{empty}&#10;\begin{document}&#10;&#10;&#10;$$ A_{init} = 10^{-5} \text{   M} $$&#10;&#10;\end{document}" title="IguanaTex Bitmap Display">
            <a:extLst>
              <a:ext uri="{FF2B5EF4-FFF2-40B4-BE49-F238E27FC236}">
                <a16:creationId xmlns:a16="http://schemas.microsoft.com/office/drawing/2014/main" id="{8C4DFCD6-182D-721F-E5EC-C704574BAC3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6095999" y="4780441"/>
            <a:ext cx="2283137" cy="369331"/>
          </a:xfrm>
          <a:prstGeom prst="rect">
            <a:avLst/>
          </a:prstGeom>
        </p:spPr>
      </p:pic>
      <p:pic>
        <p:nvPicPr>
          <p:cNvPr id="9" name="Picture 8" descr="\documentclass{article}&#10;\usepackage{amsmath}&#10;\pagestyle{empty}&#10;\begin{document}&#10;&#10;&#10;$$ A_{init} = 10^{-8} \text{   M} $$&#10;&#10;\end{document}" title="IguanaTex Bitmap Display">
            <a:extLst>
              <a:ext uri="{FF2B5EF4-FFF2-40B4-BE49-F238E27FC236}">
                <a16:creationId xmlns:a16="http://schemas.microsoft.com/office/drawing/2014/main" id="{E0284AC9-6B5C-9879-2CE7-0ED0FCB89DE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6096000" y="1063524"/>
            <a:ext cx="2283137" cy="369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9024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9C252-3E51-2B76-61E3-452B1A4860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084" y="178710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The Ratio of Antibody to Receptor Affects Binding States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195396B-41DA-15C1-240E-590ED6C938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4663" t="5261" r="19988" b="5703"/>
          <a:stretch/>
        </p:blipFill>
        <p:spPr>
          <a:xfrm rot="10800000">
            <a:off x="2613448" y="4083780"/>
            <a:ext cx="403658" cy="1026070"/>
          </a:xfrm>
          <a:prstGeom prst="rect">
            <a:avLst/>
          </a:prstGeom>
        </p:spPr>
      </p:pic>
      <p:pic>
        <p:nvPicPr>
          <p:cNvPr id="12" name="Content Placeholder 3">
            <a:extLst>
              <a:ext uri="{FF2B5EF4-FFF2-40B4-BE49-F238E27FC236}">
                <a16:creationId xmlns:a16="http://schemas.microsoft.com/office/drawing/2014/main" id="{38E7430E-A328-C15F-1BFD-1E4ECA739C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663" t="5261" r="19988" b="5703"/>
          <a:stretch/>
        </p:blipFill>
        <p:spPr>
          <a:xfrm rot="10800000">
            <a:off x="1622852" y="4063416"/>
            <a:ext cx="403656" cy="1026065"/>
          </a:xfrm>
          <a:prstGeom prst="rect">
            <a:avLst/>
          </a:prstGeom>
        </p:spPr>
      </p:pic>
      <p:pic>
        <p:nvPicPr>
          <p:cNvPr id="13" name="Content Placeholder 3">
            <a:extLst>
              <a:ext uri="{FF2B5EF4-FFF2-40B4-BE49-F238E27FC236}">
                <a16:creationId xmlns:a16="http://schemas.microsoft.com/office/drawing/2014/main" id="{9617FF1F-AA29-4934-B2FE-17FAA82532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663" t="5261" r="19988" b="5703"/>
          <a:stretch/>
        </p:blipFill>
        <p:spPr>
          <a:xfrm rot="10800000">
            <a:off x="838200" y="4063419"/>
            <a:ext cx="403655" cy="1026062"/>
          </a:xfrm>
          <a:prstGeom prst="rect">
            <a:avLst/>
          </a:prstGeom>
        </p:spPr>
      </p:pic>
      <p:pic>
        <p:nvPicPr>
          <p:cNvPr id="14" name="Content Placeholder 3">
            <a:extLst>
              <a:ext uri="{FF2B5EF4-FFF2-40B4-BE49-F238E27FC236}">
                <a16:creationId xmlns:a16="http://schemas.microsoft.com/office/drawing/2014/main" id="{326D26FB-61E9-BD62-CBC2-749FEC1E56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663" t="5261" r="19988" b="5703"/>
          <a:stretch/>
        </p:blipFill>
        <p:spPr>
          <a:xfrm rot="10800000">
            <a:off x="3316758" y="4081077"/>
            <a:ext cx="403656" cy="1026064"/>
          </a:xfrm>
          <a:prstGeom prst="rect">
            <a:avLst/>
          </a:prstGeom>
        </p:spPr>
      </p:pic>
      <p:pic>
        <p:nvPicPr>
          <p:cNvPr id="16" name="Content Placeholder 3">
            <a:extLst>
              <a:ext uri="{FF2B5EF4-FFF2-40B4-BE49-F238E27FC236}">
                <a16:creationId xmlns:a16="http://schemas.microsoft.com/office/drawing/2014/main" id="{B1137F49-D8D8-A2E8-181D-BBAC369906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663" t="5261" r="19988" b="5703"/>
          <a:stretch/>
        </p:blipFill>
        <p:spPr>
          <a:xfrm rot="10800000">
            <a:off x="8960426" y="4163295"/>
            <a:ext cx="431965" cy="1098024"/>
          </a:xfrm>
          <a:prstGeom prst="rect">
            <a:avLst/>
          </a:prstGeom>
        </p:spPr>
      </p:pic>
      <p:pic>
        <p:nvPicPr>
          <p:cNvPr id="17" name="Content Placeholder 3">
            <a:extLst>
              <a:ext uri="{FF2B5EF4-FFF2-40B4-BE49-F238E27FC236}">
                <a16:creationId xmlns:a16="http://schemas.microsoft.com/office/drawing/2014/main" id="{C8C33F29-7CEF-CF4C-8E7F-5AF714B418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663" t="5261" r="19988" b="5703"/>
          <a:stretch/>
        </p:blipFill>
        <p:spPr>
          <a:xfrm rot="10800000">
            <a:off x="7833440" y="4113542"/>
            <a:ext cx="431965" cy="1098023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63456A1A-AA14-8143-57E1-9788D7DC5EEB}"/>
              </a:ext>
            </a:extLst>
          </p:cNvPr>
          <p:cNvSpPr/>
          <p:nvPr/>
        </p:nvSpPr>
        <p:spPr>
          <a:xfrm>
            <a:off x="185351" y="5054576"/>
            <a:ext cx="11813060" cy="1716927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1" name="Content Placeholder 8" descr="A picture containing text, clock, vector graphics&#10;&#10;Description automatically generated">
            <a:extLst>
              <a:ext uri="{FF2B5EF4-FFF2-40B4-BE49-F238E27FC236}">
                <a16:creationId xmlns:a16="http://schemas.microsoft.com/office/drawing/2014/main" id="{3335A8E7-5227-3E8A-0737-22B14ADCB1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7871" r="80066" b="41960"/>
          <a:stretch/>
        </p:blipFill>
        <p:spPr>
          <a:xfrm rot="10800000">
            <a:off x="2543445" y="2843969"/>
            <a:ext cx="1251212" cy="1325562"/>
          </a:xfrm>
          <a:prstGeom prst="rect">
            <a:avLst/>
          </a:prstGeom>
        </p:spPr>
      </p:pic>
      <p:pic>
        <p:nvPicPr>
          <p:cNvPr id="22" name="Content Placeholder 8" descr="A picture containing text, clock, vector graphics&#10;&#10;Description automatically generated">
            <a:extLst>
              <a:ext uri="{FF2B5EF4-FFF2-40B4-BE49-F238E27FC236}">
                <a16:creationId xmlns:a16="http://schemas.microsoft.com/office/drawing/2014/main" id="{7315D8DD-DA4F-16D7-11D4-64150C2DCB8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7871" r="80066" b="41960"/>
          <a:stretch/>
        </p:blipFill>
        <p:spPr>
          <a:xfrm rot="10975485">
            <a:off x="844115" y="2768412"/>
            <a:ext cx="1292253" cy="1369042"/>
          </a:xfrm>
          <a:prstGeom prst="rect">
            <a:avLst/>
          </a:prstGeom>
        </p:spPr>
      </p:pic>
      <p:pic>
        <p:nvPicPr>
          <p:cNvPr id="29" name="Content Placeholder 8" descr="A picture containing text, clock, vector graphics&#10;&#10;Description automatically generated">
            <a:extLst>
              <a:ext uri="{FF2B5EF4-FFF2-40B4-BE49-F238E27FC236}">
                <a16:creationId xmlns:a16="http://schemas.microsoft.com/office/drawing/2014/main" id="{C87847CE-2AC1-9B4E-6498-840D0C1939E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7871" r="80066" b="41960"/>
          <a:stretch/>
        </p:blipFill>
        <p:spPr>
          <a:xfrm rot="9817478">
            <a:off x="6802309" y="3130334"/>
            <a:ext cx="1135774" cy="1203265"/>
          </a:xfrm>
          <a:prstGeom prst="rect">
            <a:avLst/>
          </a:prstGeom>
        </p:spPr>
      </p:pic>
      <p:pic>
        <p:nvPicPr>
          <p:cNvPr id="30" name="Content Placeholder 4" descr="A blue letter y with black eyes and a sad face&#10;&#10;Description automatically generated with low confidence">
            <a:extLst>
              <a:ext uri="{FF2B5EF4-FFF2-40B4-BE49-F238E27FC236}">
                <a16:creationId xmlns:a16="http://schemas.microsoft.com/office/drawing/2014/main" id="{78F83B1E-1F12-EFDA-386D-8075B743774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316" t="11701" r="15552" b="8638"/>
          <a:stretch/>
        </p:blipFill>
        <p:spPr>
          <a:xfrm rot="1065731">
            <a:off x="8724371" y="1745450"/>
            <a:ext cx="1245803" cy="1238176"/>
          </a:xfrm>
          <a:prstGeom prst="rect">
            <a:avLst/>
          </a:prstGeom>
        </p:spPr>
      </p:pic>
      <p:pic>
        <p:nvPicPr>
          <p:cNvPr id="31" name="Content Placeholder 4" descr="A blue letter y with black eyes and a sad face&#10;&#10;Description automatically generated with low confidence">
            <a:extLst>
              <a:ext uri="{FF2B5EF4-FFF2-40B4-BE49-F238E27FC236}">
                <a16:creationId xmlns:a16="http://schemas.microsoft.com/office/drawing/2014/main" id="{7AAA53E2-0EE2-1FBF-42FB-19ADFDF4E9B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316" t="11701" r="15552" b="8638"/>
          <a:stretch/>
        </p:blipFill>
        <p:spPr>
          <a:xfrm rot="20155757">
            <a:off x="7128978" y="1846659"/>
            <a:ext cx="1245803" cy="1238176"/>
          </a:xfrm>
          <a:prstGeom prst="rect">
            <a:avLst/>
          </a:prstGeom>
        </p:spPr>
      </p:pic>
      <p:pic>
        <p:nvPicPr>
          <p:cNvPr id="33" name="Content Placeholder 8" descr="A picture containing text, clock, vector graphics&#10;&#10;Description automatically generated">
            <a:extLst>
              <a:ext uri="{FF2B5EF4-FFF2-40B4-BE49-F238E27FC236}">
                <a16:creationId xmlns:a16="http://schemas.microsoft.com/office/drawing/2014/main" id="{88EF395F-C6B1-D3EE-D42F-A7FEA78A068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4524" b="59524" l="667" r="20067">
                        <a14:foregroundMark x1="19567" y1="26190" x2="19567" y2="26190"/>
                        <a14:foregroundMark x1="20067" y1="24571" x2="20067" y2="24571"/>
                        <a14:foregroundMark x1="14800" y1="28524" x2="14800" y2="28524"/>
                        <a14:foregroundMark x1="5933" y1="29238" x2="5933" y2="29238"/>
                        <a14:foregroundMark x1="5767" y1="29238" x2="5767" y2="29238"/>
                        <a14:foregroundMark x1="667" y1="33000" x2="667" y2="33000"/>
                        <a14:foregroundMark x1="17933" y1="31571" x2="17933" y2="31571"/>
                        <a14:foregroundMark x1="17933" y1="29714" x2="17933" y2="29714"/>
                        <a14:foregroundMark x1="11167" y1="45190" x2="11167" y2="45190"/>
                      </a14:backgroundRemoval>
                    </a14:imgEffect>
                  </a14:imgLayer>
                </a14:imgProps>
              </a:ext>
            </a:extLst>
          </a:blip>
          <a:srcRect t="26358" r="80066" b="36674"/>
          <a:stretch/>
        </p:blipFill>
        <p:spPr>
          <a:xfrm rot="10800000">
            <a:off x="10685181" y="2690708"/>
            <a:ext cx="1257224" cy="1632083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47D44DC5-4D6C-81A9-F744-5CC34B7A94F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200" b="89200" l="9701" r="89552">
                        <a14:foregroundMark x1="41791" y1="89200" x2="41791" y2="89200"/>
                        <a14:foregroundMark x1="43284" y1="20800" x2="43284" y2="20800"/>
                        <a14:foregroundMark x1="44776" y1="20800" x2="44776" y2="20800"/>
                      </a14:backgroundRemoval>
                    </a14:imgEffect>
                  </a14:imgLayer>
                </a14:imgProps>
              </a:ext>
            </a:extLst>
          </a:blip>
          <a:srcRect b="5703"/>
          <a:stretch/>
        </p:blipFill>
        <p:spPr>
          <a:xfrm rot="10800000">
            <a:off x="10343474" y="4113541"/>
            <a:ext cx="602054" cy="1059172"/>
          </a:xfrm>
          <a:prstGeom prst="rect">
            <a:avLst/>
          </a:prstGeom>
        </p:spPr>
      </p:pic>
      <p:pic>
        <p:nvPicPr>
          <p:cNvPr id="35" name="Content Placeholder 8" descr="A picture containing text, clock, vector graphics&#10;&#10;Description automatically generated">
            <a:extLst>
              <a:ext uri="{FF2B5EF4-FFF2-40B4-BE49-F238E27FC236}">
                <a16:creationId xmlns:a16="http://schemas.microsoft.com/office/drawing/2014/main" id="{262B515A-2DA0-85D5-CC87-8AFD8D4042F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4524" b="59524" l="667" r="20067">
                        <a14:foregroundMark x1="19567" y1="26190" x2="19567" y2="26190"/>
                        <a14:foregroundMark x1="20067" y1="24571" x2="20067" y2="24571"/>
                        <a14:foregroundMark x1="14800" y1="28524" x2="14800" y2="28524"/>
                        <a14:foregroundMark x1="5933" y1="29238" x2="5933" y2="29238"/>
                        <a14:foregroundMark x1="5767" y1="29238" x2="5767" y2="29238"/>
                        <a14:foregroundMark x1="667" y1="33000" x2="667" y2="33000"/>
                        <a14:foregroundMark x1="17933" y1="31571" x2="17933" y2="31571"/>
                        <a14:foregroundMark x1="17933" y1="29714" x2="17933" y2="29714"/>
                        <a14:foregroundMark x1="11167" y1="45190" x2="11167" y2="45190"/>
                      </a14:backgroundRemoval>
                    </a14:imgEffect>
                  </a14:imgLayer>
                </a14:imgProps>
              </a:ext>
            </a:extLst>
          </a:blip>
          <a:srcRect t="26358" r="80066" b="36674"/>
          <a:stretch/>
        </p:blipFill>
        <p:spPr>
          <a:xfrm rot="10800000">
            <a:off x="9086250" y="2759712"/>
            <a:ext cx="1257224" cy="1632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3122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6A669-E70F-4AFE-F4AF-6E9EDA32B3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673" y="609600"/>
            <a:ext cx="8596668" cy="1320800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Steady States Show Different Binding Regimes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D90D5A4-7F61-CB3F-E8BC-95B9A8EBAD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3591" y="1930400"/>
            <a:ext cx="4609112" cy="408183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6F938C2-1F46-CFFF-631C-925E362B24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5879" y="1930400"/>
            <a:ext cx="4439462" cy="3931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2201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8751F-0076-E094-4F0D-0435778CC7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7529" y="362877"/>
            <a:ext cx="8596668" cy="1320800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Sensitivity Analysis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17B6EB-2013-89E5-3CD8-0B88A72370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4679" y="1206765"/>
            <a:ext cx="7359317" cy="5184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1120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E1ED5D-C6B2-26D7-B679-D32EF3EAE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1168" y="839621"/>
            <a:ext cx="8596668" cy="1320800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Diffusion-limited Cross-Linking</a:t>
            </a:r>
          </a:p>
        </p:txBody>
      </p:sp>
      <p:pic>
        <p:nvPicPr>
          <p:cNvPr id="4" name="Content Placeholder 8" descr="A picture containing text, clock, vector graphics&#10;&#10;Description automatically generated">
            <a:extLst>
              <a:ext uri="{FF2B5EF4-FFF2-40B4-BE49-F238E27FC236}">
                <a16:creationId xmlns:a16="http://schemas.microsoft.com/office/drawing/2014/main" id="{B5EB6412-97EC-E40B-669F-3CBF3756A3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7871" r="80066" b="41960"/>
          <a:stretch/>
        </p:blipFill>
        <p:spPr>
          <a:xfrm rot="10800000">
            <a:off x="3755613" y="2820821"/>
            <a:ext cx="1251212" cy="1325562"/>
          </a:xfrm>
          <a:prstGeom prst="rect">
            <a:avLst/>
          </a:prstGeom>
        </p:spPr>
      </p:pic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3DFC9C7F-8B72-E0D8-04D6-DAFB4C3024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663" t="5261" r="19988" b="5703"/>
          <a:stretch/>
        </p:blipFill>
        <p:spPr>
          <a:xfrm rot="10800000">
            <a:off x="3613727" y="4146383"/>
            <a:ext cx="403656" cy="102606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9052DD3-3B19-0F53-F2C3-0C29CB645A97}"/>
              </a:ext>
            </a:extLst>
          </p:cNvPr>
          <p:cNvSpPr/>
          <p:nvPr/>
        </p:nvSpPr>
        <p:spPr>
          <a:xfrm>
            <a:off x="2421924" y="5172449"/>
            <a:ext cx="6277233" cy="1716927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CBEE8BBB-63DF-3E90-3361-AFB5D8DAAEDC}"/>
              </a:ext>
            </a:extLst>
          </p:cNvPr>
          <p:cNvSpPr/>
          <p:nvPr/>
        </p:nvSpPr>
        <p:spPr>
          <a:xfrm>
            <a:off x="4118390" y="4146385"/>
            <a:ext cx="942762" cy="250902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EEC99919-28FA-4797-5AAA-317E95302E6C}"/>
              </a:ext>
            </a:extLst>
          </p:cNvPr>
          <p:cNvSpPr/>
          <p:nvPr/>
        </p:nvSpPr>
        <p:spPr>
          <a:xfrm rot="10800000">
            <a:off x="6143168" y="4146384"/>
            <a:ext cx="942762" cy="250902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Content Placeholder 3">
            <a:extLst>
              <a:ext uri="{FF2B5EF4-FFF2-40B4-BE49-F238E27FC236}">
                <a16:creationId xmlns:a16="http://schemas.microsoft.com/office/drawing/2014/main" id="{AFBBF4E7-5D0F-FA72-1232-3B2B0698FBA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663" t="5261" r="19988" b="5703"/>
          <a:stretch/>
        </p:blipFill>
        <p:spPr>
          <a:xfrm rot="10800000">
            <a:off x="7185177" y="4074425"/>
            <a:ext cx="431965" cy="1098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0830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rallelogram 7">
            <a:extLst>
              <a:ext uri="{FF2B5EF4-FFF2-40B4-BE49-F238E27FC236}">
                <a16:creationId xmlns:a16="http://schemas.microsoft.com/office/drawing/2014/main" id="{1C84424D-0DD8-8AE7-3C40-04A8B2033013}"/>
              </a:ext>
            </a:extLst>
          </p:cNvPr>
          <p:cNvSpPr/>
          <p:nvPr/>
        </p:nvSpPr>
        <p:spPr>
          <a:xfrm>
            <a:off x="487824" y="2269524"/>
            <a:ext cx="9276953" cy="3978876"/>
          </a:xfrm>
          <a:prstGeom prst="parallelogram">
            <a:avLst/>
          </a:prstGeom>
          <a:solidFill>
            <a:schemeClr val="bg1"/>
          </a:solidFill>
          <a:ln w="476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EFF9C1-6E7D-3F61-E735-09E51BBDB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0496" y="548005"/>
            <a:ext cx="8596668" cy="1320800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Cross-linking via a Local Concentration</a:t>
            </a:r>
          </a:p>
        </p:txBody>
      </p:sp>
      <p:pic>
        <p:nvPicPr>
          <p:cNvPr id="9" name="Content Placeholder 3">
            <a:extLst>
              <a:ext uri="{FF2B5EF4-FFF2-40B4-BE49-F238E27FC236}">
                <a16:creationId xmlns:a16="http://schemas.microsoft.com/office/drawing/2014/main" id="{EAC973A3-460A-8865-5E49-AE69083D39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663" t="5261" r="19988" b="5703"/>
          <a:stretch/>
        </p:blipFill>
        <p:spPr>
          <a:xfrm rot="10800000">
            <a:off x="3904732" y="3066604"/>
            <a:ext cx="271109" cy="689139"/>
          </a:xfrm>
          <a:prstGeom prst="rect">
            <a:avLst/>
          </a:prstGeom>
        </p:spPr>
      </p:pic>
      <p:sp>
        <p:nvSpPr>
          <p:cNvPr id="15" name="Arc 14">
            <a:extLst>
              <a:ext uri="{FF2B5EF4-FFF2-40B4-BE49-F238E27FC236}">
                <a16:creationId xmlns:a16="http://schemas.microsoft.com/office/drawing/2014/main" id="{FF871A90-8AEE-5D02-5D3E-8629CA156665}"/>
              </a:ext>
            </a:extLst>
          </p:cNvPr>
          <p:cNvSpPr/>
          <p:nvPr/>
        </p:nvSpPr>
        <p:spPr>
          <a:xfrm rot="19610976">
            <a:off x="4398463" y="2761196"/>
            <a:ext cx="980977" cy="2671225"/>
          </a:xfrm>
          <a:prstGeom prst="arc">
            <a:avLst>
              <a:gd name="adj1" fmla="val 16200000"/>
              <a:gd name="adj2" fmla="val 5140994"/>
            </a:avLst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c 15">
            <a:extLst>
              <a:ext uri="{FF2B5EF4-FFF2-40B4-BE49-F238E27FC236}">
                <a16:creationId xmlns:a16="http://schemas.microsoft.com/office/drawing/2014/main" id="{4CC7C687-39CE-F357-FDF0-9D567492D862}"/>
              </a:ext>
            </a:extLst>
          </p:cNvPr>
          <p:cNvSpPr/>
          <p:nvPr/>
        </p:nvSpPr>
        <p:spPr>
          <a:xfrm rot="14361723">
            <a:off x="4099248" y="2685107"/>
            <a:ext cx="1928489" cy="2994055"/>
          </a:xfrm>
          <a:prstGeom prst="arc">
            <a:avLst>
              <a:gd name="adj1" fmla="val 16200000"/>
              <a:gd name="adj2" fmla="val 3879665"/>
            </a:avLst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Content Placeholder 3">
            <a:extLst>
              <a:ext uri="{FF2B5EF4-FFF2-40B4-BE49-F238E27FC236}">
                <a16:creationId xmlns:a16="http://schemas.microsoft.com/office/drawing/2014/main" id="{48947C6A-2938-5E05-A7AD-8F27E7477F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663" t="5261" r="19988" b="5703"/>
          <a:stretch/>
        </p:blipFill>
        <p:spPr>
          <a:xfrm rot="10800000">
            <a:off x="7640037" y="4451039"/>
            <a:ext cx="217037" cy="551692"/>
          </a:xfrm>
          <a:prstGeom prst="rect">
            <a:avLst/>
          </a:prstGeom>
        </p:spPr>
      </p:pic>
      <p:pic>
        <p:nvPicPr>
          <p:cNvPr id="18" name="Content Placeholder 3">
            <a:extLst>
              <a:ext uri="{FF2B5EF4-FFF2-40B4-BE49-F238E27FC236}">
                <a16:creationId xmlns:a16="http://schemas.microsoft.com/office/drawing/2014/main" id="{90D76633-F550-0EC1-E175-243B8D070A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663" t="5261" r="19988" b="5703"/>
          <a:stretch/>
        </p:blipFill>
        <p:spPr>
          <a:xfrm rot="10800000">
            <a:off x="7915566" y="3037955"/>
            <a:ext cx="217037" cy="551692"/>
          </a:xfrm>
          <a:prstGeom prst="rect">
            <a:avLst/>
          </a:prstGeom>
        </p:spPr>
      </p:pic>
      <p:pic>
        <p:nvPicPr>
          <p:cNvPr id="19" name="Content Placeholder 3">
            <a:extLst>
              <a:ext uri="{FF2B5EF4-FFF2-40B4-BE49-F238E27FC236}">
                <a16:creationId xmlns:a16="http://schemas.microsoft.com/office/drawing/2014/main" id="{FAD8E4E6-DC00-5CB1-C44C-2293E3F9A75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663" t="5261" r="19988" b="5703"/>
          <a:stretch/>
        </p:blipFill>
        <p:spPr>
          <a:xfrm rot="10800000">
            <a:off x="2082274" y="4614643"/>
            <a:ext cx="217037" cy="551692"/>
          </a:xfrm>
          <a:prstGeom prst="rect">
            <a:avLst/>
          </a:prstGeom>
        </p:spPr>
      </p:pic>
      <p:pic>
        <p:nvPicPr>
          <p:cNvPr id="20" name="Content Placeholder 3">
            <a:extLst>
              <a:ext uri="{FF2B5EF4-FFF2-40B4-BE49-F238E27FC236}">
                <a16:creationId xmlns:a16="http://schemas.microsoft.com/office/drawing/2014/main" id="{245BD5A7-A23D-46B4-08BE-7543E7FB40F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663" t="5261" r="19988" b="5703"/>
          <a:stretch/>
        </p:blipFill>
        <p:spPr>
          <a:xfrm rot="10800000">
            <a:off x="4255797" y="4506728"/>
            <a:ext cx="217037" cy="551692"/>
          </a:xfrm>
          <a:prstGeom prst="rect">
            <a:avLst/>
          </a:prstGeom>
        </p:spPr>
      </p:pic>
      <p:pic>
        <p:nvPicPr>
          <p:cNvPr id="21" name="Content Placeholder 3">
            <a:extLst>
              <a:ext uri="{FF2B5EF4-FFF2-40B4-BE49-F238E27FC236}">
                <a16:creationId xmlns:a16="http://schemas.microsoft.com/office/drawing/2014/main" id="{D4F8343C-DEF2-1A15-39FA-E38BDDD2DC6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663" t="5261" r="19988" b="5703"/>
          <a:stretch/>
        </p:blipFill>
        <p:spPr>
          <a:xfrm rot="10800000">
            <a:off x="2340762" y="2877308"/>
            <a:ext cx="217037" cy="551692"/>
          </a:xfrm>
          <a:prstGeom prst="rect">
            <a:avLst/>
          </a:prstGeom>
        </p:spPr>
      </p:pic>
      <p:pic>
        <p:nvPicPr>
          <p:cNvPr id="23" name="Picture 22" descr="\documentclass{article}&#10;\usepackage{amsmath}&#10;\pagestyle{empty}&#10;\begin{document}&#10;&#10;&#10;&#10;$$ r^{Ab} $$&#10;\end{document}" title="IguanaTex Bitmap Display">
            <a:extLst>
              <a:ext uri="{FF2B5EF4-FFF2-40B4-BE49-F238E27FC236}">
                <a16:creationId xmlns:a16="http://schemas.microsoft.com/office/drawing/2014/main" id="{C4296688-3E29-4735-F59F-F7243B61649F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283279" y="5578252"/>
            <a:ext cx="611102" cy="392851"/>
          </a:xfrm>
          <a:prstGeom prst="rect">
            <a:avLst/>
          </a:prstGeom>
        </p:spPr>
      </p:pic>
      <p:pic>
        <p:nvPicPr>
          <p:cNvPr id="24" name="Content Placeholder 3">
            <a:extLst>
              <a:ext uri="{FF2B5EF4-FFF2-40B4-BE49-F238E27FC236}">
                <a16:creationId xmlns:a16="http://schemas.microsoft.com/office/drawing/2014/main" id="{D3010EFF-7679-A21C-4F1F-B6369EF68F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663" t="5261" r="19988" b="5703"/>
          <a:stretch/>
        </p:blipFill>
        <p:spPr>
          <a:xfrm rot="10800000">
            <a:off x="4716941" y="3858940"/>
            <a:ext cx="299964" cy="608030"/>
          </a:xfrm>
          <a:prstGeom prst="rect">
            <a:avLst/>
          </a:prstGeom>
        </p:spPr>
      </p:pic>
      <p:pic>
        <p:nvPicPr>
          <p:cNvPr id="25" name="Content Placeholder 3">
            <a:extLst>
              <a:ext uri="{FF2B5EF4-FFF2-40B4-BE49-F238E27FC236}">
                <a16:creationId xmlns:a16="http://schemas.microsoft.com/office/drawing/2014/main" id="{0FEEF8D6-E526-105B-1439-55A0E6E86A9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663" t="5261" r="19988" b="5703"/>
          <a:stretch/>
        </p:blipFill>
        <p:spPr>
          <a:xfrm rot="10800000">
            <a:off x="3167767" y="5166335"/>
            <a:ext cx="217037" cy="551692"/>
          </a:xfrm>
          <a:prstGeom prst="rect">
            <a:avLst/>
          </a:prstGeom>
        </p:spPr>
      </p:pic>
      <p:pic>
        <p:nvPicPr>
          <p:cNvPr id="26" name="Content Placeholder 3">
            <a:extLst>
              <a:ext uri="{FF2B5EF4-FFF2-40B4-BE49-F238E27FC236}">
                <a16:creationId xmlns:a16="http://schemas.microsoft.com/office/drawing/2014/main" id="{292D7485-DF05-CDEE-99BF-4C1787B469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663" t="5261" r="19988" b="5703"/>
          <a:stretch/>
        </p:blipFill>
        <p:spPr>
          <a:xfrm rot="10800000">
            <a:off x="6231522" y="3853080"/>
            <a:ext cx="217037" cy="551692"/>
          </a:xfrm>
          <a:prstGeom prst="rect">
            <a:avLst/>
          </a:prstGeom>
        </p:spPr>
      </p:pic>
      <p:pic>
        <p:nvPicPr>
          <p:cNvPr id="32" name="Content Placeholder 8" descr="A picture containing text, clock, vector graphics&#10;&#10;Description automatically generated">
            <a:extLst>
              <a:ext uri="{FF2B5EF4-FFF2-40B4-BE49-F238E27FC236}">
                <a16:creationId xmlns:a16="http://schemas.microsoft.com/office/drawing/2014/main" id="{D9563FD2-DA27-1869-34C4-5544DA178F5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4524" b="59524" l="667" r="20067">
                        <a14:foregroundMark x1="19567" y1="26190" x2="19567" y2="26190"/>
                        <a14:foregroundMark x1="20067" y1="24571" x2="20067" y2="24571"/>
                        <a14:foregroundMark x1="14800" y1="28524" x2="14800" y2="28524"/>
                        <a14:foregroundMark x1="5933" y1="29238" x2="5933" y2="29238"/>
                        <a14:foregroundMark x1="5767" y1="29238" x2="5767" y2="29238"/>
                        <a14:foregroundMark x1="667" y1="33000" x2="667" y2="33000"/>
                        <a14:foregroundMark x1="17933" y1="31571" x2="17933" y2="31571"/>
                        <a14:foregroundMark x1="17933" y1="29714" x2="17933" y2="29714"/>
                        <a14:foregroundMark x1="11167" y1="45190" x2="11167" y2="45190"/>
                      </a14:backgroundRemoval>
                    </a14:imgEffect>
                  </a14:imgLayer>
                </a14:imgProps>
              </a:ext>
            </a:extLst>
          </a:blip>
          <a:srcRect t="26358" r="80066" b="36674"/>
          <a:stretch/>
        </p:blipFill>
        <p:spPr>
          <a:xfrm rot="12597541">
            <a:off x="5081125" y="3102146"/>
            <a:ext cx="1471696" cy="1411667"/>
          </a:xfrm>
          <a:prstGeom prst="rect">
            <a:avLst/>
          </a:prstGeom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C082B04-2C82-61F3-F053-71017DD3BACE}"/>
              </a:ext>
            </a:extLst>
          </p:cNvPr>
          <p:cNvCxnSpPr>
            <a:cxnSpLocks/>
          </p:cNvCxnSpPr>
          <p:nvPr/>
        </p:nvCxnSpPr>
        <p:spPr>
          <a:xfrm flipV="1">
            <a:off x="4975668" y="5349065"/>
            <a:ext cx="1226325" cy="17240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66379342-4DF8-1A3A-24DD-314D4C37AE8A}"/>
              </a:ext>
            </a:extLst>
          </p:cNvPr>
          <p:cNvSpPr/>
          <p:nvPr/>
        </p:nvSpPr>
        <p:spPr>
          <a:xfrm>
            <a:off x="3288702" y="2851644"/>
            <a:ext cx="3256484" cy="246087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748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FD9F435-E346-0B48-AD50-0834EE77A3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81" r="-3" b="9210"/>
          <a:stretch/>
        </p:blipFill>
        <p:spPr>
          <a:xfrm>
            <a:off x="3136389" y="10"/>
            <a:ext cx="4979304" cy="3401558"/>
          </a:xfrm>
          <a:custGeom>
            <a:avLst/>
            <a:gdLst/>
            <a:ahLst/>
            <a:cxnLst/>
            <a:rect l="l" t="t" r="r" b="b"/>
            <a:pathLst>
              <a:path w="4979304" h="3364992">
                <a:moveTo>
                  <a:pt x="0" y="0"/>
                </a:moveTo>
                <a:lnTo>
                  <a:pt x="4211250" y="0"/>
                </a:lnTo>
                <a:lnTo>
                  <a:pt x="4309461" y="192282"/>
                </a:lnTo>
                <a:cubicBezTo>
                  <a:pt x="4697535" y="1033269"/>
                  <a:pt x="4937593" y="2032690"/>
                  <a:pt x="4974907" y="3110424"/>
                </a:cubicBezTo>
                <a:lnTo>
                  <a:pt x="4979304" y="3364992"/>
                </a:lnTo>
                <a:lnTo>
                  <a:pt x="800592" y="3364992"/>
                </a:lnTo>
                <a:lnTo>
                  <a:pt x="797493" y="3185579"/>
                </a:lnTo>
                <a:cubicBezTo>
                  <a:pt x="756786" y="2009870"/>
                  <a:pt x="474799" y="927359"/>
                  <a:pt x="22579" y="42066"/>
                </a:cubicBezTo>
                <a:close/>
              </a:path>
            </a:pathLst>
          </a:cu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1605947-0D1A-21EF-A2F5-3179184C40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00" b="-2"/>
          <a:stretch/>
        </p:blipFill>
        <p:spPr>
          <a:xfrm>
            <a:off x="7381690" y="3456433"/>
            <a:ext cx="4810310" cy="3401568"/>
          </a:xfrm>
          <a:custGeom>
            <a:avLst/>
            <a:gdLst/>
            <a:ahLst/>
            <a:cxnLst/>
            <a:rect l="l" t="t" r="r" b="b"/>
            <a:pathLst>
              <a:path w="4810310" h="3401568">
                <a:moveTo>
                  <a:pt x="781270" y="0"/>
                </a:moveTo>
                <a:lnTo>
                  <a:pt x="4810310" y="0"/>
                </a:lnTo>
                <a:lnTo>
                  <a:pt x="4810310" y="3401568"/>
                </a:lnTo>
                <a:lnTo>
                  <a:pt x="0" y="3401568"/>
                </a:lnTo>
                <a:lnTo>
                  <a:pt x="1963" y="3397912"/>
                </a:lnTo>
                <a:cubicBezTo>
                  <a:pt x="454182" y="2512619"/>
                  <a:pt x="736170" y="1430108"/>
                  <a:pt x="776876" y="254399"/>
                </a:cubicBezTo>
                <a:close/>
              </a:path>
            </a:pathLst>
          </a:cu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70423E5-83A2-5B0B-C263-FB04D6F8988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938" r="-5" b="6685"/>
          <a:stretch/>
        </p:blipFill>
        <p:spPr>
          <a:xfrm>
            <a:off x="3189428" y="3456432"/>
            <a:ext cx="4925479" cy="3401568"/>
          </a:xfrm>
          <a:custGeom>
            <a:avLst/>
            <a:gdLst/>
            <a:ahLst/>
            <a:cxnLst/>
            <a:rect l="l" t="t" r="r" b="b"/>
            <a:pathLst>
              <a:path w="4925479" h="3364992">
                <a:moveTo>
                  <a:pt x="749362" y="0"/>
                </a:moveTo>
                <a:lnTo>
                  <a:pt x="4925479" y="0"/>
                </a:lnTo>
                <a:lnTo>
                  <a:pt x="4921868" y="209033"/>
                </a:lnTo>
                <a:cubicBezTo>
                  <a:pt x="4884554" y="1286766"/>
                  <a:pt x="4644496" y="2286187"/>
                  <a:pt x="4256422" y="3127175"/>
                </a:cubicBezTo>
                <a:lnTo>
                  <a:pt x="4134952" y="3364992"/>
                </a:lnTo>
                <a:lnTo>
                  <a:pt x="0" y="3364992"/>
                </a:lnTo>
                <a:lnTo>
                  <a:pt x="79008" y="3202330"/>
                </a:lnTo>
                <a:cubicBezTo>
                  <a:pt x="467082" y="2361343"/>
                  <a:pt x="707140" y="1361922"/>
                  <a:pt x="744454" y="284189"/>
                </a:cubicBezTo>
                <a:close/>
              </a:path>
            </a:pathLst>
          </a:cu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D17B6EB-2013-89E5-3CD8-0B88A723708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73" r="-2" b="-2"/>
          <a:stretch/>
        </p:blipFill>
        <p:spPr>
          <a:xfrm>
            <a:off x="7404372" y="10"/>
            <a:ext cx="4787628" cy="3401558"/>
          </a:xfrm>
          <a:custGeom>
            <a:avLst/>
            <a:gdLst/>
            <a:ahLst/>
            <a:cxnLst/>
            <a:rect l="l" t="t" r="r" b="b"/>
            <a:pathLst>
              <a:path w="4787628" h="3401568">
                <a:moveTo>
                  <a:pt x="0" y="0"/>
                </a:moveTo>
                <a:lnTo>
                  <a:pt x="4787628" y="0"/>
                </a:lnTo>
                <a:lnTo>
                  <a:pt x="4787628" y="3401568"/>
                </a:lnTo>
                <a:lnTo>
                  <a:pt x="762748" y="3401568"/>
                </a:lnTo>
                <a:lnTo>
                  <a:pt x="751436" y="2963954"/>
                </a:lnTo>
                <a:cubicBezTo>
                  <a:pt x="698408" y="1942163"/>
                  <a:pt x="463174" y="995044"/>
                  <a:pt x="93264" y="192283"/>
                </a:cubicBezTo>
                <a:close/>
              </a:path>
            </a:pathLst>
          </a:cu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2812227-F6CE-755F-21D0-67B76719BBB7}"/>
              </a:ext>
            </a:extLst>
          </p:cNvPr>
          <p:cNvSpPr txBox="1"/>
          <p:nvPr/>
        </p:nvSpPr>
        <p:spPr>
          <a:xfrm>
            <a:off x="374957" y="1140552"/>
            <a:ext cx="32116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Ongoing work: Model Comparisons</a:t>
            </a:r>
          </a:p>
        </p:txBody>
      </p:sp>
    </p:spTree>
    <p:extLst>
      <p:ext uri="{BB962C8B-B14F-4D97-AF65-F5344CB8AC3E}">
        <p14:creationId xmlns:p14="http://schemas.microsoft.com/office/powerpoint/2010/main" val="39424087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EEB3D-7057-E872-EDD4-A53B39657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Synapse Model Schematic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BF37255-6FD9-0C79-48ED-E4975A0CF2F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06789" y="1641845"/>
            <a:ext cx="7238872" cy="4606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99A9955-D737-A293-8621-D4BDA107FFA5}"/>
              </a:ext>
            </a:extLst>
          </p:cNvPr>
          <p:cNvSpPr/>
          <p:nvPr/>
        </p:nvSpPr>
        <p:spPr>
          <a:xfrm>
            <a:off x="3654965" y="1494424"/>
            <a:ext cx="4584357" cy="2238761"/>
          </a:xfrm>
          <a:prstGeom prst="rect">
            <a:avLst/>
          </a:prstGeom>
          <a:noFill/>
          <a:ln w="603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7534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screenshot, diagram&#10;&#10;Description automatically generated">
            <a:extLst>
              <a:ext uri="{FF2B5EF4-FFF2-40B4-BE49-F238E27FC236}">
                <a16:creationId xmlns:a16="http://schemas.microsoft.com/office/drawing/2014/main" id="{B8E2F5E3-A4DD-303C-3A63-99C1FDAFE9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4789" y="262593"/>
            <a:ext cx="6747820" cy="582164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1811785-C1AA-9375-F716-D5D320C7122E}"/>
              </a:ext>
            </a:extLst>
          </p:cNvPr>
          <p:cNvSpPr txBox="1"/>
          <p:nvPr/>
        </p:nvSpPr>
        <p:spPr>
          <a:xfrm>
            <a:off x="5906531" y="6327856"/>
            <a:ext cx="649965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b="0" i="0" u="none" strike="noStrike" dirty="0">
                <a:solidFill>
                  <a:srgbClr val="212121"/>
                </a:solidFill>
                <a:effectLst/>
                <a:latin typeface="BlinkMacSystemFont"/>
              </a:rPr>
              <a:t>Mark JKK, Lim CSY, </a:t>
            </a:r>
            <a:r>
              <a:rPr lang="en-GB" sz="1100" b="0" i="0" u="none" strike="noStrike" dirty="0" err="1">
                <a:solidFill>
                  <a:srgbClr val="212121"/>
                </a:solidFill>
                <a:effectLst/>
                <a:latin typeface="BlinkMacSystemFont"/>
              </a:rPr>
              <a:t>Nordin</a:t>
            </a:r>
            <a:r>
              <a:rPr lang="en-GB" sz="1100" b="0" i="0" u="none" strike="noStrike" dirty="0">
                <a:solidFill>
                  <a:srgbClr val="212121"/>
                </a:solidFill>
                <a:effectLst/>
                <a:latin typeface="BlinkMacSystemFont"/>
              </a:rPr>
              <a:t> F, </a:t>
            </a:r>
            <a:r>
              <a:rPr lang="en-GB" sz="1100" b="0" i="0" u="none" strike="noStrike" dirty="0" err="1">
                <a:solidFill>
                  <a:srgbClr val="212121"/>
                </a:solidFill>
                <a:effectLst/>
                <a:latin typeface="BlinkMacSystemFont"/>
              </a:rPr>
              <a:t>Tye</a:t>
            </a:r>
            <a:r>
              <a:rPr lang="en-GB" sz="1100" b="0" i="0" u="none" strike="noStrike" dirty="0">
                <a:solidFill>
                  <a:srgbClr val="212121"/>
                </a:solidFill>
                <a:effectLst/>
                <a:latin typeface="BlinkMacSystemFont"/>
              </a:rPr>
              <a:t> GJ. Expression of mammalian proteins for diagnostics and therapeutics: a review. Mol </a:t>
            </a:r>
            <a:r>
              <a:rPr lang="en-GB" sz="1100" b="0" i="0" u="none" strike="noStrike" dirty="0" err="1">
                <a:solidFill>
                  <a:srgbClr val="212121"/>
                </a:solidFill>
                <a:effectLst/>
                <a:latin typeface="BlinkMacSystemFont"/>
              </a:rPr>
              <a:t>Biol</a:t>
            </a:r>
            <a:r>
              <a:rPr lang="en-GB" sz="1100" b="0" i="0" u="none" strike="noStrike" dirty="0">
                <a:solidFill>
                  <a:srgbClr val="212121"/>
                </a:solidFill>
                <a:effectLst/>
                <a:latin typeface="BlinkMacSystemFont"/>
              </a:rPr>
              <a:t> Rep. 2022 Nov;49(11):10593-10608. </a:t>
            </a:r>
            <a:r>
              <a:rPr lang="en-GB" sz="1100" b="0" i="0" u="none" strike="noStrike" dirty="0" err="1">
                <a:solidFill>
                  <a:srgbClr val="212121"/>
                </a:solidFill>
                <a:effectLst/>
                <a:latin typeface="BlinkMacSystemFont"/>
              </a:rPr>
              <a:t>doi</a:t>
            </a:r>
            <a:r>
              <a:rPr lang="en-GB" sz="1100" b="0" i="0" u="none" strike="noStrike" dirty="0">
                <a:solidFill>
                  <a:srgbClr val="212121"/>
                </a:solidFill>
                <a:effectLst/>
                <a:latin typeface="BlinkMacSystemFont"/>
              </a:rPr>
              <a:t>: 10.1007/s11033-022-07651-3. </a:t>
            </a:r>
            <a:r>
              <a:rPr lang="en-GB" sz="1100" b="0" i="0" u="none" strike="noStrike" dirty="0" err="1">
                <a:solidFill>
                  <a:srgbClr val="212121"/>
                </a:solidFill>
                <a:effectLst/>
                <a:latin typeface="BlinkMacSystemFont"/>
              </a:rPr>
              <a:t>Epub</a:t>
            </a:r>
            <a:r>
              <a:rPr lang="en-GB" sz="1100" b="0" i="0" u="none" strike="noStrike" dirty="0">
                <a:solidFill>
                  <a:srgbClr val="212121"/>
                </a:solidFill>
                <a:effectLst/>
                <a:latin typeface="BlinkMacSystemFont"/>
              </a:rPr>
              <a:t> 2022 Jun 8. PMID: 35674877; PMCID: PMC9175168.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6036702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BA4CE6-56CF-1F8A-2DBA-6ABD323CCE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588" y="155491"/>
            <a:ext cx="8791353" cy="810270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ADCC Potential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7C7406-D04A-8C7A-74A5-7F9B02C356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131" y="3662335"/>
            <a:ext cx="4090584" cy="30679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E63CD3A-F06C-D0E5-3D75-E950ED49C6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131" y="780079"/>
            <a:ext cx="4090584" cy="306793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298FCEA-1392-54A1-9B2C-B44EE2EBF0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64265" y="1106405"/>
            <a:ext cx="6062148" cy="4267819"/>
          </a:xfrm>
          <a:prstGeom prst="rect">
            <a:avLst/>
          </a:prstGeom>
        </p:spPr>
      </p:pic>
      <p:pic>
        <p:nvPicPr>
          <p:cNvPr id="10" name="Picture 9" descr="\documentclass{article}&#10;\usepackage{amsmath}&#10;\pagestyle{empty}&#10;\begin{document}&#10;&#10;&#10;$$ fc = A_{11} + A_{21} $$&#10;&#10;\end{document}" title="IguanaTex Bitmap Display">
            <a:extLst>
              <a:ext uri="{FF2B5EF4-FFF2-40B4-BE49-F238E27FC236}">
                <a16:creationId xmlns:a16="http://schemas.microsoft.com/office/drawing/2014/main" id="{9C385923-B55A-0017-EA66-CEE73EF152B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5140683" y="5920003"/>
            <a:ext cx="5941973" cy="810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5040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7F47DC-619E-C5CA-F99E-FA8894FB6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C9FA2E-198D-1CE2-D7EC-012115CC36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b="1" dirty="0"/>
              <a:t>Asymptotic analysis</a:t>
            </a:r>
          </a:p>
          <a:p>
            <a:r>
              <a:rPr lang="en-US" sz="2000" b="1" dirty="0"/>
              <a:t>Distinguish between two cross-binding methodologies</a:t>
            </a:r>
          </a:p>
          <a:p>
            <a:r>
              <a:rPr lang="en-US" sz="2000" b="1" dirty="0"/>
              <a:t>Realistic parameter regimes for synapse model</a:t>
            </a:r>
          </a:p>
          <a:p>
            <a:r>
              <a:rPr lang="en-US" sz="2000" b="1" dirty="0"/>
              <a:t>Establish the existence or lack thereof of an optimum ADCC concentration</a:t>
            </a:r>
          </a:p>
          <a:p>
            <a:r>
              <a:rPr lang="en-US" sz="2000" b="1" dirty="0"/>
              <a:t>Best way to incorporate fc variable from synapse model into a multiscale model of ADCC?</a:t>
            </a:r>
          </a:p>
        </p:txBody>
      </p:sp>
    </p:spTree>
    <p:extLst>
      <p:ext uri="{BB962C8B-B14F-4D97-AF65-F5344CB8AC3E}">
        <p14:creationId xmlns:p14="http://schemas.microsoft.com/office/powerpoint/2010/main" val="3607425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AFEFBB-3B89-0029-B437-FDA936C29F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925" y="2874335"/>
            <a:ext cx="8596668" cy="1320800"/>
          </a:xfrm>
        </p:spPr>
        <p:txBody>
          <a:bodyPr/>
          <a:lstStyle/>
          <a:p>
            <a:r>
              <a:rPr lang="en-US" b="1">
                <a:solidFill>
                  <a:schemeClr val="tx1"/>
                </a:solidFill>
              </a:rPr>
              <a:t>Thank you </a:t>
            </a:r>
            <a:r>
              <a:rPr lang="en-US" b="1" dirty="0">
                <a:solidFill>
                  <a:schemeClr val="tx1"/>
                </a:solidFill>
              </a:rPr>
              <a:t>for listening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951DE4-4A72-8DF1-0BE3-B765D6E816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78458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4C78C2-84E5-D5ED-B591-82A7C4ECD9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73" y="263637"/>
            <a:ext cx="10044023" cy="877729"/>
          </a:xfrm>
        </p:spPr>
        <p:txBody>
          <a:bodyPr anchor="ctr">
            <a:normAutofit/>
          </a:bodyPr>
          <a:lstStyle/>
          <a:p>
            <a:pPr algn="ctr"/>
            <a:r>
              <a:rPr lang="en-US" sz="4000" b="1" dirty="0">
                <a:solidFill>
                  <a:schemeClr val="tx1"/>
                </a:solidFill>
              </a:rPr>
              <a:t>Why Monoclonal Antibodies (</a:t>
            </a:r>
            <a:r>
              <a:rPr lang="en-US" sz="4000" b="1" dirty="0" err="1">
                <a:solidFill>
                  <a:schemeClr val="tx1"/>
                </a:solidFill>
              </a:rPr>
              <a:t>mabs</a:t>
            </a:r>
            <a:r>
              <a:rPr lang="en-US" sz="4000" b="1" dirty="0">
                <a:solidFill>
                  <a:schemeClr val="tx1"/>
                </a:solidFill>
              </a:rPr>
              <a:t>)?</a:t>
            </a:r>
          </a:p>
        </p:txBody>
      </p:sp>
      <p:pic>
        <p:nvPicPr>
          <p:cNvPr id="4" name="Content Placeholder 4" descr="Icon&#10;&#10;Description automatically generated">
            <a:extLst>
              <a:ext uri="{FF2B5EF4-FFF2-40B4-BE49-F238E27FC236}">
                <a16:creationId xmlns:a16="http://schemas.microsoft.com/office/drawing/2014/main" id="{70B6E220-AA49-1068-F759-A9862D82E5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1486" t="16653" r="26602" b="16949"/>
          <a:stretch/>
        </p:blipFill>
        <p:spPr>
          <a:xfrm>
            <a:off x="4338944" y="1807281"/>
            <a:ext cx="4121965" cy="3690567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354A2EE-0838-A256-71D7-3A221756EAE9}"/>
              </a:ext>
            </a:extLst>
          </p:cNvPr>
          <p:cNvSpPr txBox="1"/>
          <p:nvPr/>
        </p:nvSpPr>
        <p:spPr>
          <a:xfrm>
            <a:off x="722174" y="2055052"/>
            <a:ext cx="3306129" cy="14105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722376">
              <a:spcAft>
                <a:spcPts val="600"/>
              </a:spcAft>
            </a:pPr>
            <a:r>
              <a:rPr lang="en-US" sz="2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Diseases</a:t>
            </a:r>
          </a:p>
          <a:p>
            <a:pPr marL="225743" indent="-225743" defTabSz="722376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22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Cancer</a:t>
            </a:r>
          </a:p>
          <a:p>
            <a:pPr marL="225743" indent="-225743" defTabSz="722376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22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Alzheimer’s disease</a:t>
            </a:r>
          </a:p>
          <a:p>
            <a:pPr marL="225743" indent="-225743" defTabSz="722376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22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Autoimmune diseases</a:t>
            </a:r>
            <a:endParaRPr lang="en-US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90478F2-C086-5AA5-82FC-F08C9D51EE48}"/>
              </a:ext>
            </a:extLst>
          </p:cNvPr>
          <p:cNvSpPr txBox="1"/>
          <p:nvPr/>
        </p:nvSpPr>
        <p:spPr>
          <a:xfrm>
            <a:off x="722174" y="4233334"/>
            <a:ext cx="2907972" cy="17063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722376">
              <a:spcAft>
                <a:spcPts val="600"/>
              </a:spcAft>
            </a:pPr>
            <a:r>
              <a:rPr lang="en-US" sz="2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Varieties</a:t>
            </a:r>
          </a:p>
          <a:p>
            <a:pPr marL="225743" indent="-225743" defTabSz="722376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22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Standard </a:t>
            </a:r>
            <a:r>
              <a:rPr lang="en-US" sz="1422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mab</a:t>
            </a:r>
            <a:r>
              <a:rPr lang="en-US" sz="1422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therapy</a:t>
            </a:r>
          </a:p>
          <a:p>
            <a:pPr marL="225743" indent="-225743" defTabSz="722376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22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Radioimmunotherapy</a:t>
            </a:r>
          </a:p>
          <a:p>
            <a:pPr marL="225743" indent="-225743" defTabSz="722376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22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ADCs</a:t>
            </a:r>
          </a:p>
          <a:p>
            <a:pPr marL="225743" indent="-225743" defTabSz="722376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22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Checkpoint therapy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5497256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A6180-9825-B772-F0FA-A89F1B9B52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6253" y="281205"/>
            <a:ext cx="8596668" cy="1320800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What is ADCC?</a:t>
            </a:r>
          </a:p>
        </p:txBody>
      </p:sp>
      <p:pic>
        <p:nvPicPr>
          <p:cNvPr id="4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5804F899-B131-F6E8-68E0-896C59F5E8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6792" r="2388"/>
          <a:stretch/>
        </p:blipFill>
        <p:spPr>
          <a:xfrm>
            <a:off x="405485" y="1486415"/>
            <a:ext cx="6969211" cy="537158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75C1FF1-2856-95F3-EEB7-A23F5E5D17EE}"/>
              </a:ext>
            </a:extLst>
          </p:cNvPr>
          <p:cNvSpPr txBox="1"/>
          <p:nvPr/>
        </p:nvSpPr>
        <p:spPr>
          <a:xfrm>
            <a:off x="7374696" y="2807215"/>
            <a:ext cx="403059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 err="1"/>
              <a:t>Mabs</a:t>
            </a:r>
            <a:r>
              <a:rPr lang="en-US" sz="2000" b="1" dirty="0"/>
              <a:t> exert their effects through effector functions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Antibody-dependent cellular cytotoxicity guides the immune system to attack the tumour</a:t>
            </a:r>
          </a:p>
        </p:txBody>
      </p:sp>
    </p:spTree>
    <p:extLst>
      <p:ext uri="{BB962C8B-B14F-4D97-AF65-F5344CB8AC3E}">
        <p14:creationId xmlns:p14="http://schemas.microsoft.com/office/powerpoint/2010/main" val="21675502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2971FA-15F9-BFA6-C1FF-CB0D9B4A92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Multiscale Processes affect ADCC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7AE47CD-E637-2023-BD69-14C24C0029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3380" y="4205887"/>
            <a:ext cx="4563255" cy="16033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marL="0" indent="0" algn="ctr">
              <a:buNone/>
            </a:pPr>
            <a:r>
              <a:rPr lang="en-US" sz="2800" dirty="0"/>
              <a:t>Macroscale (cell-cell interactions)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2E5CD06-81C0-32D7-2604-738D4CE35642}"/>
              </a:ext>
            </a:extLst>
          </p:cNvPr>
          <p:cNvSpPr/>
          <p:nvPr/>
        </p:nvSpPr>
        <p:spPr>
          <a:xfrm>
            <a:off x="563380" y="2222852"/>
            <a:ext cx="4563255" cy="14240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Microscale</a:t>
            </a:r>
            <a:r>
              <a:rPr lang="en-US" sz="2400" dirty="0">
                <a:solidFill>
                  <a:schemeClr val="bg1"/>
                </a:solidFill>
              </a:rPr>
              <a:t> (receptor level dynamics)</a:t>
            </a:r>
          </a:p>
        </p:txBody>
      </p:sp>
      <p:sp>
        <p:nvSpPr>
          <p:cNvPr id="8" name="Left-right Arrow 7">
            <a:extLst>
              <a:ext uri="{FF2B5EF4-FFF2-40B4-BE49-F238E27FC236}">
                <a16:creationId xmlns:a16="http://schemas.microsoft.com/office/drawing/2014/main" id="{2FD545CD-3763-914F-6111-CD578AA7CFB5}"/>
              </a:ext>
            </a:extLst>
          </p:cNvPr>
          <p:cNvSpPr/>
          <p:nvPr/>
        </p:nvSpPr>
        <p:spPr>
          <a:xfrm>
            <a:off x="5426439" y="3429000"/>
            <a:ext cx="2308486" cy="86943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BB4044D-28E0-A1AB-1E88-62768A586CA7}"/>
              </a:ext>
            </a:extLst>
          </p:cNvPr>
          <p:cNvSpPr txBox="1"/>
          <p:nvPr/>
        </p:nvSpPr>
        <p:spPr>
          <a:xfrm>
            <a:off x="7866800" y="3263550"/>
            <a:ext cx="28144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/>
              <a:t>ADCC</a:t>
            </a:r>
          </a:p>
        </p:txBody>
      </p:sp>
    </p:spTree>
    <p:extLst>
      <p:ext uri="{BB962C8B-B14F-4D97-AF65-F5344CB8AC3E}">
        <p14:creationId xmlns:p14="http://schemas.microsoft.com/office/powerpoint/2010/main" val="39552236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7D3D21-53FD-42B1-3C8B-366F45747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Microscale Dynamics</a:t>
            </a:r>
          </a:p>
        </p:txBody>
      </p:sp>
      <p:pic>
        <p:nvPicPr>
          <p:cNvPr id="4" name="Content Placeholder 4" descr="A picture containing timeline&#10;&#10;Description automatically generated">
            <a:extLst>
              <a:ext uri="{FF2B5EF4-FFF2-40B4-BE49-F238E27FC236}">
                <a16:creationId xmlns:a16="http://schemas.microsoft.com/office/drawing/2014/main" id="{3F3CC0EC-36AD-A050-DD83-27B3DB396A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4126"/>
          <a:stretch/>
        </p:blipFill>
        <p:spPr>
          <a:xfrm>
            <a:off x="542763" y="1569551"/>
            <a:ext cx="8731239" cy="4678849"/>
          </a:xfrm>
        </p:spPr>
      </p:pic>
    </p:spTree>
    <p:extLst>
      <p:ext uri="{BB962C8B-B14F-4D97-AF65-F5344CB8AC3E}">
        <p14:creationId xmlns:p14="http://schemas.microsoft.com/office/powerpoint/2010/main" val="3767328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0E4537-5569-A9D3-5F5F-EE8FA14FF3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Why Do We Care?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659333-AFD6-EE2A-03A1-75428DB14347}"/>
              </a:ext>
            </a:extLst>
          </p:cNvPr>
          <p:cNvSpPr txBox="1"/>
          <p:nvPr/>
        </p:nvSpPr>
        <p:spPr>
          <a:xfrm>
            <a:off x="717540" y="1981677"/>
            <a:ext cx="5667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What are the key mechanisms that affect ADCC?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3A664F-C7BF-D4F6-2E82-41572E8E1B94}"/>
              </a:ext>
            </a:extLst>
          </p:cNvPr>
          <p:cNvSpPr txBox="1"/>
          <p:nvPr/>
        </p:nvSpPr>
        <p:spPr>
          <a:xfrm>
            <a:off x="717540" y="2411367"/>
            <a:ext cx="7797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How much can we optimize antibody properties and dose for ADCC?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F0A9F6-F2BA-CBDC-8AA5-082A889DA146}"/>
              </a:ext>
            </a:extLst>
          </p:cNvPr>
          <p:cNvSpPr txBox="1"/>
          <p:nvPr/>
        </p:nvSpPr>
        <p:spPr>
          <a:xfrm>
            <a:off x="743861" y="2923701"/>
            <a:ext cx="5559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How do you model biologics on the microscale?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02B8DE-3600-25D3-2CD2-049D5262FDFF}"/>
              </a:ext>
            </a:extLst>
          </p:cNvPr>
          <p:cNvSpPr txBox="1"/>
          <p:nvPr/>
        </p:nvSpPr>
        <p:spPr>
          <a:xfrm>
            <a:off x="743861" y="3385200"/>
            <a:ext cx="60671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Given microscale parameters can we predict a macroscale outcome such as ADCC potency?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9EAACC-F74C-8DE6-4458-D0256FF43B9E}"/>
              </a:ext>
            </a:extLst>
          </p:cNvPr>
          <p:cNvSpPr txBox="1"/>
          <p:nvPr/>
        </p:nvSpPr>
        <p:spPr>
          <a:xfrm>
            <a:off x="3413253" y="4771072"/>
            <a:ext cx="312483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Key Parameters: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On/off rates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Valency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Receptor number/density</a:t>
            </a:r>
          </a:p>
          <a:p>
            <a:endParaRPr lang="en-US" dirty="0"/>
          </a:p>
        </p:txBody>
      </p:sp>
      <p:pic>
        <p:nvPicPr>
          <p:cNvPr id="12" name="Content Placeholder 8" descr="A picture containing text, clock, vector graphics&#10;&#10;Description automatically generated">
            <a:extLst>
              <a:ext uri="{FF2B5EF4-FFF2-40B4-BE49-F238E27FC236}">
                <a16:creationId xmlns:a16="http://schemas.microsoft.com/office/drawing/2014/main" id="{C39D3163-C6A7-6B08-4BF8-5F3D363E931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4524" b="59524" l="667" r="20067">
                        <a14:foregroundMark x1="19567" y1="26190" x2="19567" y2="26190"/>
                        <a14:foregroundMark x1="20067" y1="24571" x2="20067" y2="24571"/>
                        <a14:foregroundMark x1="14800" y1="28524" x2="14800" y2="28524"/>
                        <a14:foregroundMark x1="5933" y1="29238" x2="5933" y2="29238"/>
                        <a14:foregroundMark x1="5767" y1="29238" x2="5767" y2="29238"/>
                        <a14:foregroundMark x1="667" y1="33000" x2="667" y2="33000"/>
                        <a14:foregroundMark x1="17933" y1="31571" x2="17933" y2="31571"/>
                        <a14:foregroundMark x1="17933" y1="29714" x2="17933" y2="29714"/>
                        <a14:foregroundMark x1="11167" y1="45190" x2="11167" y2="45190"/>
                      </a14:backgroundRemoval>
                    </a14:imgEffect>
                  </a14:imgLayer>
                </a14:imgProps>
              </a:ext>
            </a:extLst>
          </a:blip>
          <a:srcRect t="26358" r="80066" b="36674"/>
          <a:stretch/>
        </p:blipFill>
        <p:spPr>
          <a:xfrm>
            <a:off x="743861" y="4636032"/>
            <a:ext cx="1761215" cy="2286346"/>
          </a:xfrm>
          <a:prstGeom prst="rect">
            <a:avLst/>
          </a:prstGeom>
        </p:spPr>
      </p:pic>
      <p:sp>
        <p:nvSpPr>
          <p:cNvPr id="13" name="Oval Callout 12">
            <a:extLst>
              <a:ext uri="{FF2B5EF4-FFF2-40B4-BE49-F238E27FC236}">
                <a16:creationId xmlns:a16="http://schemas.microsoft.com/office/drawing/2014/main" id="{37101939-BB6C-044A-F94E-2711E18EDDAA}"/>
              </a:ext>
            </a:extLst>
          </p:cNvPr>
          <p:cNvSpPr/>
          <p:nvPr/>
        </p:nvSpPr>
        <p:spPr>
          <a:xfrm>
            <a:off x="3060046" y="4344445"/>
            <a:ext cx="3628571" cy="2286345"/>
          </a:xfrm>
          <a:prstGeom prst="wedgeEllipseCallout">
            <a:avLst>
              <a:gd name="adj1" fmla="val -75889"/>
              <a:gd name="adj2" fmla="val 5200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3131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AD9B2-180B-0C82-2C3E-A5C44608D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Talk 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3B3BE6-7C68-4A43-363B-5B4E877689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tx1"/>
                </a:solidFill>
              </a:rPr>
              <a:t>Single cell antibody binding model</a:t>
            </a:r>
          </a:p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tx1"/>
                </a:solidFill>
              </a:rPr>
              <a:t>How to model cross-linking?</a:t>
            </a:r>
          </a:p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tx1"/>
                </a:solidFill>
              </a:rPr>
              <a:t>Immune synapse model</a:t>
            </a:r>
          </a:p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tx1"/>
                </a:solidFill>
              </a:rPr>
              <a:t>Future work</a:t>
            </a:r>
          </a:p>
        </p:txBody>
      </p:sp>
    </p:spTree>
    <p:extLst>
      <p:ext uri="{BB962C8B-B14F-4D97-AF65-F5344CB8AC3E}">
        <p14:creationId xmlns:p14="http://schemas.microsoft.com/office/powerpoint/2010/main" val="19606541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49FD16-CFB8-69B3-8DC1-A187FB318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Affinity vs Avidity</a:t>
            </a:r>
          </a:p>
        </p:txBody>
      </p:sp>
      <p:pic>
        <p:nvPicPr>
          <p:cNvPr id="5" name="Content Placeholder 4" descr="A blue letter y with black eyes and a sad face&#10;&#10;Description automatically generated with low confidence">
            <a:extLst>
              <a:ext uri="{FF2B5EF4-FFF2-40B4-BE49-F238E27FC236}">
                <a16:creationId xmlns:a16="http://schemas.microsoft.com/office/drawing/2014/main" id="{7B8ED7F5-EBAA-FB19-18FA-07AA8DE69D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9743" y="3060256"/>
            <a:ext cx="1793897" cy="1569660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A5BBAB5-A3E8-E2A9-3D05-0EA84DF0C2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" r="36571" b="-4567"/>
          <a:stretch/>
        </p:blipFill>
        <p:spPr>
          <a:xfrm rot="5400000">
            <a:off x="518345" y="2753722"/>
            <a:ext cx="864777" cy="265307"/>
          </a:xfrm>
          <a:prstGeom prst="rect">
            <a:avLst/>
          </a:prstGeom>
        </p:spPr>
      </p:pic>
      <p:pic>
        <p:nvPicPr>
          <p:cNvPr id="14" name="Picture 13" descr="A picture containing sketch, line art, clipart, drawing&#10;&#10;Description automatically generated">
            <a:extLst>
              <a:ext uri="{FF2B5EF4-FFF2-40B4-BE49-F238E27FC236}">
                <a16:creationId xmlns:a16="http://schemas.microsoft.com/office/drawing/2014/main" id="{69E0A0B2-F6DC-65BA-7BDE-E99713EB02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53" b="97156" l="2050" r="97861">
                        <a14:foregroundMark x1="94207" y1="35071" x2="94207" y2="35071"/>
                        <a14:foregroundMark x1="94563" y1="35071" x2="94563" y2="35071"/>
                        <a14:foregroundMark x1="94920" y1="35071" x2="94920" y2="35071"/>
                        <a14:foregroundMark x1="97594" y1="51185" x2="97594" y2="51185"/>
                        <a14:foregroundMark x1="97594" y1="51185" x2="97594" y2="51185"/>
                        <a14:foregroundMark x1="97950" y1="50237" x2="97950" y2="50237"/>
                        <a14:foregroundMark x1="97594" y1="48104" x2="97594" y2="48104"/>
                        <a14:foregroundMark x1="97950" y1="47156" x2="97950" y2="47156"/>
                        <a14:foregroundMark x1="96881" y1="47156" x2="96881" y2="47156"/>
                        <a14:foregroundMark x1="96881" y1="45261" x2="96881" y2="45261"/>
                        <a14:foregroundMark x1="67825" y1="53081" x2="67825" y2="53081"/>
                        <a14:foregroundMark x1="68182" y1="51185" x2="68182" y2="51185"/>
                        <a14:foregroundMark x1="70499" y1="54265" x2="70499" y2="54265"/>
                        <a14:foregroundMark x1="70499" y1="53081" x2="70499" y2="53081"/>
                        <a14:foregroundMark x1="72014" y1="54265" x2="72014" y2="54265"/>
                        <a14:foregroundMark x1="73529" y1="56161" x2="73529" y2="56161"/>
                        <a14:foregroundMark x1="74242" y1="58294" x2="74242" y2="58294"/>
                        <a14:foregroundMark x1="12478" y1="39100" x2="12478" y2="39100"/>
                        <a14:foregroundMark x1="12478" y1="38152" x2="12478" y2="38152"/>
                        <a14:foregroundMark x1="4635" y1="34123" x2="4635" y2="34123"/>
                        <a14:foregroundMark x1="4991" y1="34123" x2="4991" y2="34123"/>
                        <a14:foregroundMark x1="3119" y1="65166" x2="3119" y2="65166"/>
                        <a14:foregroundMark x1="3476" y1="65166" x2="3476" y2="65166"/>
                        <a14:foregroundMark x1="18895" y1="83175" x2="18895" y2="83175"/>
                        <a14:foregroundMark x1="2317" y1="48104" x2="2317" y2="48104"/>
                        <a14:foregroundMark x1="29412" y1="54265" x2="29412" y2="54265"/>
                        <a14:foregroundMark x1="29412" y1="53081" x2="29412" y2="53081"/>
                        <a14:foregroundMark x1="29412" y1="53081" x2="29412" y2="53081"/>
                        <a14:foregroundMark x1="30214" y1="53081" x2="30214" y2="53081"/>
                        <a14:foregroundMark x1="30927" y1="52133" x2="30927" y2="52133"/>
                        <a14:foregroundMark x1="26025" y1="57109" x2="26025" y2="57109"/>
                        <a14:foregroundMark x1="24955" y1="59242" x2="24955" y2="59242"/>
                        <a14:foregroundMark x1="29412" y1="93128" x2="29412" y2="93128"/>
                        <a14:foregroundMark x1="30214" y1="93128" x2="30214" y2="93128"/>
                        <a14:foregroundMark x1="30927" y1="91232" x2="30927" y2="91232"/>
                        <a14:foregroundMark x1="31729" y1="89336" x2="31729" y2="89336"/>
                        <a14:foregroundMark x1="26827" y1="95261" x2="26827" y2="95261"/>
                        <a14:foregroundMark x1="24955" y1="97156" x2="24955" y2="97156"/>
                        <a14:foregroundMark x1="18895" y1="84123" x2="18895" y2="84123"/>
                        <a14:foregroundMark x1="82888" y1="84123" x2="82888" y2="84123"/>
                        <a14:foregroundMark x1="96078" y1="60190" x2="96078" y2="60190"/>
                        <a14:foregroundMark x1="96435" y1="60190" x2="96435" y2="60190"/>
                        <a14:foregroundMark x1="96881" y1="60190" x2="96881" y2="60190"/>
                        <a14:foregroundMark x1="96078" y1="57109" x2="96078" y2="5710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86495" y="3018199"/>
            <a:ext cx="2811144" cy="1057311"/>
          </a:xfrm>
          <a:prstGeom prst="rect">
            <a:avLst/>
          </a:prstGeom>
        </p:spPr>
      </p:pic>
      <p:pic>
        <p:nvPicPr>
          <p:cNvPr id="12" name="Content Placeholder 8" descr="A picture containing text, clock, vector graphics&#10;&#10;Description automatically generated">
            <a:extLst>
              <a:ext uri="{FF2B5EF4-FFF2-40B4-BE49-F238E27FC236}">
                <a16:creationId xmlns:a16="http://schemas.microsoft.com/office/drawing/2014/main" id="{DFBEB1A9-E841-9D94-40C0-1A841D58B43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4524" b="59524" l="667" r="20067">
                        <a14:foregroundMark x1="19567" y1="26190" x2="19567" y2="26190"/>
                        <a14:foregroundMark x1="20067" y1="24571" x2="20067" y2="24571"/>
                        <a14:foregroundMark x1="14800" y1="28524" x2="14800" y2="28524"/>
                        <a14:foregroundMark x1="5933" y1="29238" x2="5933" y2="29238"/>
                        <a14:foregroundMark x1="5767" y1="29238" x2="5767" y2="29238"/>
                        <a14:foregroundMark x1="667" y1="33000" x2="667" y2="33000"/>
                        <a14:foregroundMark x1="17933" y1="31571" x2="17933" y2="31571"/>
                        <a14:foregroundMark x1="17933" y1="29714" x2="17933" y2="29714"/>
                        <a14:foregroundMark x1="11167" y1="45190" x2="11167" y2="45190"/>
                      </a14:backgroundRemoval>
                    </a14:imgEffect>
                  </a14:imgLayer>
                </a14:imgProps>
              </a:ext>
            </a:extLst>
          </a:blip>
          <a:srcRect t="26358" r="80066" b="36674"/>
          <a:stretch/>
        </p:blipFill>
        <p:spPr>
          <a:xfrm>
            <a:off x="4119605" y="3364004"/>
            <a:ext cx="1144924" cy="148629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D024231-518F-89BA-6867-7E652FB3B8E3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200" b="89200" l="9701" r="89552">
                        <a14:foregroundMark x1="41791" y1="89200" x2="41791" y2="89200"/>
                        <a14:foregroundMark x1="43284" y1="20800" x2="43284" y2="20800"/>
                        <a14:foregroundMark x1="44776" y1="20800" x2="44776" y2="20800"/>
                      </a14:backgroundRemoval>
                    </a14:imgEffect>
                  </a14:imgLayer>
                </a14:imgProps>
              </a:ext>
            </a:extLst>
          </a:blip>
          <a:srcRect b="5703"/>
          <a:stretch/>
        </p:blipFill>
        <p:spPr>
          <a:xfrm>
            <a:off x="5264529" y="2537415"/>
            <a:ext cx="491557" cy="86477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B948395-0FC9-3103-8EE3-9A2E63840F8F}"/>
              </a:ext>
            </a:extLst>
          </p:cNvPr>
          <p:cNvSpPr txBox="1"/>
          <p:nvPr/>
        </p:nvSpPr>
        <p:spPr>
          <a:xfrm>
            <a:off x="6703335" y="2860610"/>
            <a:ext cx="385479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Multiple bindings (avidity) results in stronger apparent overall binding strength (affinity</a:t>
            </a:r>
            <a:r>
              <a:rPr lang="en-US" dirty="0"/>
              <a:t>)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89D6CDC-454E-FC7F-D539-E3AF7A1D254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9200" b="89200" l="9701" r="89552">
                        <a14:foregroundMark x1="41791" y1="89200" x2="41791" y2="89200"/>
                        <a14:foregroundMark x1="43284" y1="20800" x2="43284" y2="20800"/>
                        <a14:foregroundMark x1="44776" y1="20800" x2="44776" y2="20800"/>
                      </a14:backgroundRemoval>
                    </a14:imgEffect>
                  </a14:imgLayer>
                </a14:imgProps>
              </a:ext>
            </a:extLst>
          </a:blip>
          <a:srcRect b="5703"/>
          <a:stretch/>
        </p:blipFill>
        <p:spPr>
          <a:xfrm>
            <a:off x="3654347" y="2490930"/>
            <a:ext cx="491557" cy="86477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105E7BE-D93D-A19C-2E52-BDB68830730B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200" b="89200" l="9701" r="89552">
                        <a14:foregroundMark x1="41791" y1="89200" x2="41791" y2="89200"/>
                        <a14:foregroundMark x1="43284" y1="20800" x2="43284" y2="20800"/>
                        <a14:foregroundMark x1="44776" y1="20800" x2="44776" y2="20800"/>
                      </a14:backgroundRemoval>
                    </a14:imgEffect>
                  </a14:imgLayer>
                </a14:imgProps>
              </a:ext>
            </a:extLst>
          </a:blip>
          <a:srcRect b="5703"/>
          <a:stretch/>
        </p:blipFill>
        <p:spPr>
          <a:xfrm>
            <a:off x="872398" y="1837636"/>
            <a:ext cx="563309" cy="99101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9A92296-1CC5-BAC7-A8CF-CD3D3DD7F864}"/>
              </a:ext>
            </a:extLst>
          </p:cNvPr>
          <p:cNvSpPr txBox="1"/>
          <p:nvPr/>
        </p:nvSpPr>
        <p:spPr>
          <a:xfrm>
            <a:off x="2285378" y="3675400"/>
            <a:ext cx="6178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VS</a:t>
            </a:r>
          </a:p>
        </p:txBody>
      </p:sp>
    </p:spTree>
    <p:extLst>
      <p:ext uri="{BB962C8B-B14F-4D97-AF65-F5344CB8AC3E}">
        <p14:creationId xmlns:p14="http://schemas.microsoft.com/office/powerpoint/2010/main" val="122328233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6"/>
  <p:tag name="ORIGINALWIDTH" val="332"/>
  <p:tag name="OUTPUTTYPE" val="PDF"/>
  <p:tag name="IGUANATEXVERSION" val="160"/>
  <p:tag name="LATEXADDIN" val="\documentclass{article}&#10;\usepackage{amsmath}&#10;\pagestyle{empty}&#10;\begin{document}&#10;&#10;\begin{align*}&#10;    \frac{dA_1}{dt} &amp;= 2\alpha_1 (1-A_1-2A_2)(\beta - A_1 - A_2) - A_1 - \alpha_2 (1-A_1-2A_2)A_1 + 2A_2, \\&#10;    \frac{dA_2}{dt} &amp;= \alpha_2 (1-A_1-2A_2)A_1 - 2A_2.&#10;\end{align*}&#10;&#10;&#10;\end{document}"/>
  <p:tag name="IGUANATEXSIZE" val="20"/>
  <p:tag name="IGUANATEXCURSOR" val="169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"/>
  <p:tag name="ORIGINALWIDTH" val="66"/>
  <p:tag name="OUTPUTTYPE" val="PDF"/>
  <p:tag name="IGUANATEXVERSION" val="160"/>
  <p:tag name="LATEXADDIN" val="\documentclass{article}&#10;\usepackage{amsmath}&#10;\pagestyle{empty}&#10;\begin{document}&#10;&#10;&#10;$$ fc = A_{11} + A_{21} $$&#10;&#10;\end{document}"/>
  <p:tag name="IGUANATEXSIZE" val="20"/>
  <p:tag name="IGUANATEXCURSOR" val="108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"/>
  <p:tag name="ORIGINALWIDTH" val="42"/>
  <p:tag name="OUTPUTTYPE" val="PDF"/>
  <p:tag name="IGUANATEXVERSION" val="160"/>
  <p:tag name="LATEXADDIN" val="\documentclass{article}&#10;\usepackage{amsmath}&#10;\pagestyle{empty}&#10;\begin{document}&#10;&#10;&#10;$$ r^{tot} = 10^5$$&#10;&#10;\end{document}"/>
  <p:tag name="IGUANATEXSIZE" val="18"/>
  <p:tag name="IGUANATEXCURSOR" val="100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"/>
  <p:tag name="ORIGINALWIDTH" val="41"/>
  <p:tag name="OUTPUTTYPE" val="PDF"/>
  <p:tag name="IGUANATEXVERSION" val="160"/>
  <p:tag name="LATEXADDIN" val="\documentclass{article}&#10;\usepackage{amsmath}&#10;\pagestyle{empty}&#10;\begin{document}&#10;&#10;&#10;$$ k^{on} = 10^5 $$&#10;&#10;\end{document}"/>
  <p:tag name="IGUANATEXSIZE" val="20"/>
  <p:tag name="IGUANATEXCURSOR" val="99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"/>
  <p:tag name="ORIGINALWIDTH" val="52"/>
  <p:tag name="OUTPUTTYPE" val="PDF"/>
  <p:tag name="IGUANATEXVERSION" val="160"/>
  <p:tag name="LATEXADDIN" val="\documentclass{article}&#10;\usepackage{amsmath}&#10;\pagestyle{empty}&#10;\begin{document}&#10;&#10;&#10;$$ k^{off} = 10^{-4} $$&#10;&#10;\end{document}"/>
  <p:tag name="IGUANATEXSIZE" val="20"/>
  <p:tag name="IGUANATEXCURSOR" val="105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"/>
  <p:tag name="ORIGINALWIDTH" val="37"/>
  <p:tag name="OUTPUTTYPE" val="PDF"/>
  <p:tag name="IGUANATEXVERSION" val="160"/>
  <p:tag name="LATEXADDIN" val="\documentclass{article}&#10;\usepackage{amsmath}&#10;\pagestyle{empty}&#10;\begin{document}&#10;&#10;&#10;$$ k_2 = 100 $$&#10;&#10;\end{document}"/>
  <p:tag name="IGUANATEXSIZE" val="20"/>
  <p:tag name="IGUANATEXCURSOR" val="97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"/>
  <p:tag name="ORIGINALWIDTH" val="72"/>
  <p:tag name="OUTPUTTYPE" val="PDF"/>
  <p:tag name="IGUANATEXVERSION" val="160"/>
  <p:tag name="LATEXADDIN" val="\documentclass{article}&#10;\usepackage{amsmath}&#10;\pagestyle{empty}&#10;\begin{document}&#10;&#10;&#10;$$ A_{init} = 10^{-11} \text{   M} $$&#10;&#10;\end{document}"/>
  <p:tag name="IGUANATEXSIZE" val="20"/>
  <p:tag name="IGUANATEXCURSOR" val="119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"/>
  <p:tag name="ORIGINALWIDTH" val="68"/>
  <p:tag name="OUTPUTTYPE" val="PDF"/>
  <p:tag name="IGUANATEXVERSION" val="160"/>
  <p:tag name="LATEXADDIN" val="\documentclass{article}&#10;\usepackage{amsmath}&#10;\pagestyle{empty}&#10;\begin{document}&#10;&#10;&#10;$$ A_{init} = 10^{-5} \text{   M} $$&#10;&#10;\end{document}"/>
  <p:tag name="IGUANATEXSIZE" val="20"/>
  <p:tag name="IGUANATEXCURSOR" val="102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"/>
  <p:tag name="ORIGINALWIDTH" val="68"/>
  <p:tag name="OUTPUTTYPE" val="PDF"/>
  <p:tag name="IGUANATEXVERSION" val="160"/>
  <p:tag name="LATEXADDIN" val="\documentclass{article}&#10;\usepackage{amsmath}&#10;\pagestyle{empty}&#10;\begin{document}&#10;&#10;&#10;$$ A_{init} = 10^{-8} \text{   M} $$&#10;&#10;\end{document}"/>
  <p:tag name="IGUANATEXSIZE" val="20"/>
  <p:tag name="IGUANATEXCURSOR" val="102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"/>
  <p:tag name="ORIGINALWIDTH" val="14"/>
  <p:tag name="OUTPUTTYPE" val="PDF"/>
  <p:tag name="IGUANATEXVERSION" val="160"/>
  <p:tag name="LATEXADDIN" val="\documentclass{article}&#10;\usepackage{amsmath}&#10;\pagestyle{empty}&#10;\begin{document}&#10;&#10;&#10;&#10;$$ r^{Ab} $$&#10;\end{document}"/>
  <p:tag name="IGUANATEXSIZE" val="20"/>
  <p:tag name="IGUANATEXCURSOR" val="95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{B97B3F59-4C18-AD44-B80A-A93A8D9F7496}tf10001060_mac</Template>
  <TotalTime>3407</TotalTime>
  <Words>308</Words>
  <Application>Microsoft Macintosh PowerPoint</Application>
  <PresentationFormat>Widescreen</PresentationFormat>
  <Paragraphs>57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BlinkMacSystemFont</vt:lpstr>
      <vt:lpstr>Trebuchet MS</vt:lpstr>
      <vt:lpstr>Wingdings 3</vt:lpstr>
      <vt:lpstr>Facet</vt:lpstr>
      <vt:lpstr>Microscale Modelling of Antibody Dependent Cellular Cytotoxicity</vt:lpstr>
      <vt:lpstr>PowerPoint Presentation</vt:lpstr>
      <vt:lpstr>Why Monoclonal Antibodies (mabs)?</vt:lpstr>
      <vt:lpstr>What is ADCC?</vt:lpstr>
      <vt:lpstr>Multiscale Processes affect ADCC</vt:lpstr>
      <vt:lpstr>Microscale Dynamics</vt:lpstr>
      <vt:lpstr>Why Do We Care?</vt:lpstr>
      <vt:lpstr>Talk Outline</vt:lpstr>
      <vt:lpstr>Affinity vs Avidity</vt:lpstr>
      <vt:lpstr>PowerPoint Presentation</vt:lpstr>
      <vt:lpstr>Model Dynamics</vt:lpstr>
      <vt:lpstr>PowerPoint Presentation</vt:lpstr>
      <vt:lpstr>The Ratio of Antibody to Receptor Affects Binding States</vt:lpstr>
      <vt:lpstr>Steady States Show Different Binding Regimes</vt:lpstr>
      <vt:lpstr>Sensitivity Analysis</vt:lpstr>
      <vt:lpstr>Diffusion-limited Cross-Linking</vt:lpstr>
      <vt:lpstr>Cross-linking via a Local Concentration</vt:lpstr>
      <vt:lpstr>PowerPoint Presentation</vt:lpstr>
      <vt:lpstr>Synapse Model Schematic</vt:lpstr>
      <vt:lpstr>ADCC Potential</vt:lpstr>
      <vt:lpstr>Future work</vt:lpstr>
      <vt:lpstr>Thank you for listening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Luke Heirene</dc:creator>
  <cp:lastModifiedBy>Luke Heirene</cp:lastModifiedBy>
  <cp:revision>20</cp:revision>
  <dcterms:created xsi:type="dcterms:W3CDTF">2023-05-04T16:02:56Z</dcterms:created>
  <dcterms:modified xsi:type="dcterms:W3CDTF">2023-05-16T09:23:42Z</dcterms:modified>
</cp:coreProperties>
</file>